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handoutMasterIdLst>
    <p:handoutMasterId r:id="rId46"/>
  </p:handoutMasterIdLst>
  <p:sldIdLst>
    <p:sldId id="290" r:id="rId5"/>
    <p:sldId id="279" r:id="rId6"/>
    <p:sldId id="257" r:id="rId7"/>
    <p:sldId id="281" r:id="rId8"/>
    <p:sldId id="291" r:id="rId9"/>
    <p:sldId id="295" r:id="rId10"/>
    <p:sldId id="293" r:id="rId11"/>
    <p:sldId id="299" r:id="rId12"/>
    <p:sldId id="297" r:id="rId13"/>
    <p:sldId id="283" r:id="rId14"/>
    <p:sldId id="298" r:id="rId15"/>
    <p:sldId id="296" r:id="rId16"/>
    <p:sldId id="289" r:id="rId17"/>
    <p:sldId id="286" r:id="rId18"/>
    <p:sldId id="287" r:id="rId19"/>
    <p:sldId id="284" r:id="rId20"/>
    <p:sldId id="282" r:id="rId21"/>
    <p:sldId id="285" r:id="rId22"/>
    <p:sldId id="278" r:id="rId23"/>
    <p:sldId id="277" r:id="rId24"/>
    <p:sldId id="280" r:id="rId25"/>
    <p:sldId id="263" r:id="rId26"/>
    <p:sldId id="264" r:id="rId27"/>
    <p:sldId id="259" r:id="rId28"/>
    <p:sldId id="261" r:id="rId29"/>
    <p:sldId id="258" r:id="rId30"/>
    <p:sldId id="260" r:id="rId31"/>
    <p:sldId id="265" r:id="rId32"/>
    <p:sldId id="266" r:id="rId33"/>
    <p:sldId id="276" r:id="rId34"/>
    <p:sldId id="262" r:id="rId35"/>
    <p:sldId id="267" r:id="rId36"/>
    <p:sldId id="268" r:id="rId37"/>
    <p:sldId id="269" r:id="rId38"/>
    <p:sldId id="270" r:id="rId39"/>
    <p:sldId id="271" r:id="rId40"/>
    <p:sldId id="272" r:id="rId41"/>
    <p:sldId id="273" r:id="rId42"/>
    <p:sldId id="274" r:id="rId43"/>
    <p:sldId id="2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0" autoAdjust="0"/>
  </p:normalViewPr>
  <p:slideViewPr>
    <p:cSldViewPr snapToGrid="0">
      <p:cViewPr varScale="1">
        <p:scale>
          <a:sx n="111" d="100"/>
          <a:sy n="111" d="100"/>
        </p:scale>
        <p:origin x="594" y="96"/>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"$"#,##0_);[Red]\("$"#,##0\)</c:formatCode>
                <c:ptCount val="4"/>
                <c:pt idx="0">
                  <c:v>10000</c:v>
                </c:pt>
                <c:pt idx="1">
                  <c:v>20000</c:v>
                </c:pt>
                <c:pt idx="2">
                  <c:v>30000</c:v>
                </c:pt>
                <c:pt idx="3">
                  <c:v>40000</c:v>
                </c:pt>
              </c:numCache>
            </c:numRef>
          </c:val>
          <c:extLst>
            <c:ext xmlns:c16="http://schemas.microsoft.com/office/drawing/2014/chart" uri="{C3380CC4-5D6E-409C-BE32-E72D297353CC}">
              <c16:uniqueId val="{00000000-4EE8-458E-A63C-1BC9D4D034F2}"/>
            </c:ext>
          </c:extLst>
        </c:ser>
        <c:dLbls>
          <c:showLegendKey val="0"/>
          <c:showVal val="0"/>
          <c:showCatName val="0"/>
          <c:showSerName val="0"/>
          <c:showPercent val="0"/>
          <c:showBubbleSize val="0"/>
        </c:dLbls>
        <c:gapWidth val="20"/>
        <c:overlap val="-24"/>
        <c:axId val="94843983"/>
        <c:axId val="94844399"/>
      </c:barChart>
      <c:catAx>
        <c:axId val="948439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4399"/>
        <c:crosses val="autoZero"/>
        <c:auto val="1"/>
        <c:lblAlgn val="ctr"/>
        <c:lblOffset val="100"/>
        <c:noMultiLvlLbl val="0"/>
      </c:catAx>
      <c:valAx>
        <c:axId val="94844399"/>
        <c:scaling>
          <c:orientation val="minMax"/>
          <c:max val="50000"/>
        </c:scaling>
        <c:delete val="0"/>
        <c:axPos val="l"/>
        <c:majorGridlines>
          <c:spPr>
            <a:ln w="9525" cap="flat" cmpd="sng" algn="ctr">
              <a:solidFill>
                <a:schemeClr val="bg1">
                  <a:lumMod val="7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3983"/>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7/29/2023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7/29/2023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7</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15</a:t>
            </a:fld>
            <a:endParaRPr lang="en-US" dirty="0"/>
          </a:p>
        </p:txBody>
      </p:sp>
    </p:spTree>
    <p:extLst>
      <p:ext uri="{BB962C8B-B14F-4D97-AF65-F5344CB8AC3E}">
        <p14:creationId xmlns:p14="http://schemas.microsoft.com/office/powerpoint/2010/main" val="66081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svg"/><Relationship Id="rId7" Type="http://schemas.openxmlformats.org/officeDocument/2006/relationships/image" Target="../media/image27.sv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33.svg"/></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7.xml"/><Relationship Id="rId5" Type="http://schemas.openxmlformats.org/officeDocument/2006/relationships/image" Target="../media/image44.jpe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18.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www.bls.gov/developers/home.htm" TargetMode="External"/><Relationship Id="rId7" Type="http://schemas.openxmlformats.org/officeDocument/2006/relationships/image" Target="../media/image13.png"/><Relationship Id="rId2" Type="http://schemas.openxmlformats.org/officeDocument/2006/relationships/hyperlink" Target="https://www.census.gov/data/developers/guidance/api-user-guide.html" TargetMode="Externa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hyperlink" Target="https://www.bls.gov/help/hlpforma.htm#L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80" y="848536"/>
            <a:ext cx="3931382" cy="640698"/>
          </a:xfrm>
        </p:spPr>
        <p:txBody>
          <a:bodyPr/>
          <a:lstStyle/>
          <a:p>
            <a:r>
              <a:rPr lang="en-US" noProof="0" dirty="0"/>
              <a:t>FINAL Recommendation</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Highlight 1</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Highlight 3</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Highlight 2</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Highlight 4</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10</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t" anchorCtr="0"/>
          <a:lstStyle/>
          <a:p>
            <a:r>
              <a:rPr lang="en-US" dirty="0"/>
              <a:t>Next Steps</a:t>
            </a:r>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r>
              <a:rPr lang="en-US" dirty="0"/>
              <a:t>…</a:t>
            </a:r>
          </a:p>
        </p:txBody>
      </p:sp>
    </p:spTree>
    <p:extLst>
      <p:ext uri="{BB962C8B-B14F-4D97-AF65-F5344CB8AC3E}">
        <p14:creationId xmlns:p14="http://schemas.microsoft.com/office/powerpoint/2010/main" val="53944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Census Python API</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13</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4"/>
          <a:stretch>
            <a:fillRect/>
          </a:stretch>
        </p:blipFill>
        <p:spPr>
          <a:xfrm>
            <a:off x="5720426" y="116701"/>
            <a:ext cx="6185786" cy="3092893"/>
          </a:xfrm>
          <a:prstGeom prst="rect">
            <a:avLst/>
          </a:prstGeom>
        </p:spPr>
      </p:pic>
      <p:pic>
        <p:nvPicPr>
          <p:cNvPr id="5" name="Picture 4" descr="A graph of a number of different colored bars&#10;&#10;Description automatically generated">
            <a:extLst>
              <a:ext uri="{FF2B5EF4-FFF2-40B4-BE49-F238E27FC236}">
                <a16:creationId xmlns:a16="http://schemas.microsoft.com/office/drawing/2014/main" id="{1F02809C-5C7A-F591-93AB-D2A79C1CFD62}"/>
              </a:ext>
            </a:extLst>
          </p:cNvPr>
          <p:cNvPicPr>
            <a:picLocks noChangeAspect="1"/>
          </p:cNvPicPr>
          <p:nvPr/>
        </p:nvPicPr>
        <p:blipFill>
          <a:blip r:embed="rId5"/>
          <a:stretch>
            <a:fillRect/>
          </a:stretch>
        </p:blipFill>
        <p:spPr>
          <a:xfrm>
            <a:off x="5720426" y="3265594"/>
            <a:ext cx="6185786" cy="309289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363200" y="4454013"/>
            <a:ext cx="0" cy="580103"/>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1339052" y="3977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463117" y="4622636"/>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U.S. Bureau of Labor Statistics</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Austin,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Tennessee, Colorado,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14</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4"/>
          <a:stretch>
            <a:fillRect/>
          </a:stretch>
        </p:blipFill>
        <p:spPr>
          <a:xfrm>
            <a:off x="5898037" y="3265588"/>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5"/>
          <a:stretch>
            <a:fillRect/>
          </a:stretch>
        </p:blipFill>
        <p:spPr>
          <a:xfrm>
            <a:off x="5898037" y="136525"/>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15</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2"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Topic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Figure Name / </a:t>
            </a:r>
            <a:r>
              <a:rPr lang="en-ZA" dirty="0" err="1"/>
              <a:t>Subheader</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ZA" dirty="0"/>
              <a:t>Conclusion 1</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ZA" dirty="0"/>
              <a:t>Conclusion 2</a:t>
            </a:r>
            <a:endParaRPr lang="en-US"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16</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Figure Name / </a:t>
            </a:r>
            <a:r>
              <a:rPr lang="en-ZA" dirty="0" err="1"/>
              <a:t>Subheader</a:t>
            </a:r>
            <a:endParaRPr lang="en-US" dirty="0"/>
          </a:p>
        </p:txBody>
      </p:sp>
    </p:spTree>
    <p:extLst>
      <p:ext uri="{BB962C8B-B14F-4D97-AF65-F5344CB8AC3E}">
        <p14:creationId xmlns:p14="http://schemas.microsoft.com/office/powerpoint/2010/main" val="49094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topic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US" dirty="0"/>
              <a:t>Optional Sub header</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Conclusion 1</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Conclusion 2</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Conclusion 1</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sp>
        <p:nvSpPr>
          <p:cNvPr id="5" name="TextBox 4">
            <a:extLst>
              <a:ext uri="{FF2B5EF4-FFF2-40B4-BE49-F238E27FC236}">
                <a16:creationId xmlns:a16="http://schemas.microsoft.com/office/drawing/2014/main" id="{C938E501-20C1-AD45-80C1-F2C8F631E8EE}"/>
              </a:ext>
            </a:extLst>
          </p:cNvPr>
          <p:cNvSpPr txBox="1"/>
          <p:nvPr/>
        </p:nvSpPr>
        <p:spPr>
          <a:xfrm>
            <a:off x="8048445" y="1011439"/>
            <a:ext cx="3465893" cy="1077218"/>
          </a:xfrm>
          <a:prstGeom prst="rect">
            <a:avLst/>
          </a:prstGeom>
          <a:noFill/>
        </p:spPr>
        <p:txBody>
          <a:bodyPr wrap="square" rtlCol="0">
            <a:spAutoFit/>
          </a:bodyPr>
          <a:lstStyle/>
          <a:p>
            <a:r>
              <a:rPr lang="en-US" sz="3200" b="1" dirty="0"/>
              <a:t>REPLACE THIS PIC with 1 or 2 charts!</a:t>
            </a:r>
          </a:p>
        </p:txBody>
      </p:sp>
    </p:spTree>
    <p:extLst>
      <p:ext uri="{BB962C8B-B14F-4D97-AF65-F5344CB8AC3E}">
        <p14:creationId xmlns:p14="http://schemas.microsoft.com/office/powerpoint/2010/main" val="417643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trend comparison</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544902" y="4360469"/>
            <a:ext cx="2939143" cy="469089"/>
          </a:xfrm>
        </p:spPr>
        <p:txBody>
          <a:bodyPr/>
          <a:lstStyle/>
          <a:p>
            <a:r>
              <a:rPr lang="en-ZA" dirty="0"/>
              <a:t>Optional </a:t>
            </a:r>
            <a:r>
              <a:rPr lang="en-ZA" dirty="0" err="1"/>
              <a:t>Subheader</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544902" y="4730581"/>
            <a:ext cx="2939143" cy="1585603"/>
          </a:xfrm>
        </p:spPr>
        <p:txBody>
          <a:bodyPr/>
          <a:lstStyle/>
          <a:p>
            <a:r>
              <a:rPr lang="en-US" dirty="0"/>
              <a:t>Key Details</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18</a:t>
            </a:fld>
            <a:endParaRPr lang="en-US" dirty="0"/>
          </a:p>
        </p:txBody>
      </p:sp>
      <p:sp>
        <p:nvSpPr>
          <p:cNvPr id="4" name="Text Placeholder 36">
            <a:extLst>
              <a:ext uri="{FF2B5EF4-FFF2-40B4-BE49-F238E27FC236}">
                <a16:creationId xmlns:a16="http://schemas.microsoft.com/office/drawing/2014/main" id="{5D770CB6-C8AF-EF8E-570B-088D449C188D}"/>
              </a:ext>
            </a:extLst>
          </p:cNvPr>
          <p:cNvSpPr txBox="1">
            <a:spLocks/>
          </p:cNvSpPr>
          <p:nvPr/>
        </p:nvSpPr>
        <p:spPr>
          <a:xfrm>
            <a:off x="4626428"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Subheader2</a:t>
            </a:r>
            <a:endParaRPr lang="en-US" dirty="0"/>
          </a:p>
        </p:txBody>
      </p:sp>
      <p:sp>
        <p:nvSpPr>
          <p:cNvPr id="5" name="Text Placeholder 53">
            <a:extLst>
              <a:ext uri="{FF2B5EF4-FFF2-40B4-BE49-F238E27FC236}">
                <a16:creationId xmlns:a16="http://schemas.microsoft.com/office/drawing/2014/main" id="{7C5CE502-8964-2615-2201-929C77738CF0}"/>
              </a:ext>
            </a:extLst>
          </p:cNvPr>
          <p:cNvSpPr txBox="1">
            <a:spLocks/>
          </p:cNvSpPr>
          <p:nvPr/>
        </p:nvSpPr>
        <p:spPr>
          <a:xfrm>
            <a:off x="4626428"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Details2</a:t>
            </a:r>
          </a:p>
        </p:txBody>
      </p:sp>
      <p:sp>
        <p:nvSpPr>
          <p:cNvPr id="6" name="Text Placeholder 36">
            <a:extLst>
              <a:ext uri="{FF2B5EF4-FFF2-40B4-BE49-F238E27FC236}">
                <a16:creationId xmlns:a16="http://schemas.microsoft.com/office/drawing/2014/main" id="{28F77BB2-36AB-CB41-ABA5-86F3936168DC}"/>
              </a:ext>
            </a:extLst>
          </p:cNvPr>
          <p:cNvSpPr txBox="1">
            <a:spLocks/>
          </p:cNvSpPr>
          <p:nvPr/>
        </p:nvSpPr>
        <p:spPr>
          <a:xfrm>
            <a:off x="8753551"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Subheader3</a:t>
            </a:r>
            <a:endParaRPr lang="en-US" dirty="0"/>
          </a:p>
        </p:txBody>
      </p:sp>
      <p:sp>
        <p:nvSpPr>
          <p:cNvPr id="7" name="Text Placeholder 53">
            <a:extLst>
              <a:ext uri="{FF2B5EF4-FFF2-40B4-BE49-F238E27FC236}">
                <a16:creationId xmlns:a16="http://schemas.microsoft.com/office/drawing/2014/main" id="{86C1A2F4-9834-9963-425A-28287D7EE3E4}"/>
              </a:ext>
            </a:extLst>
          </p:cNvPr>
          <p:cNvSpPr txBox="1">
            <a:spLocks/>
          </p:cNvSpPr>
          <p:nvPr/>
        </p:nvSpPr>
        <p:spPr>
          <a:xfrm>
            <a:off x="8753551"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Details3</a:t>
            </a:r>
          </a:p>
        </p:txBody>
      </p:sp>
      <p:pic>
        <p:nvPicPr>
          <p:cNvPr id="31" name="Picture 30">
            <a:extLst>
              <a:ext uri="{FF2B5EF4-FFF2-40B4-BE49-F238E27FC236}">
                <a16:creationId xmlns:a16="http://schemas.microsoft.com/office/drawing/2014/main" id="{A4E4088D-748F-D9A1-C13A-40050940A0DD}"/>
              </a:ext>
            </a:extLst>
          </p:cNvPr>
          <p:cNvPicPr>
            <a:picLocks noChangeAspect="1"/>
          </p:cNvPicPr>
          <p:nvPr/>
        </p:nvPicPr>
        <p:blipFill>
          <a:blip r:embed="rId2"/>
          <a:stretch>
            <a:fillRect/>
          </a:stretch>
        </p:blipFill>
        <p:spPr>
          <a:xfrm>
            <a:off x="4339087"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AD5E8A5-7D58-D30A-303F-BC033E3F49C7}"/>
              </a:ext>
            </a:extLst>
          </p:cNvPr>
          <p:cNvPicPr>
            <a:picLocks noChangeAspect="1"/>
          </p:cNvPicPr>
          <p:nvPr/>
        </p:nvPicPr>
        <p:blipFill>
          <a:blip r:embed="rId2"/>
          <a:stretch>
            <a:fillRect/>
          </a:stretch>
        </p:blipFill>
        <p:spPr>
          <a:xfrm>
            <a:off x="8399253"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2B1A7DCE-996F-204F-AE87-601A2E16C89F}"/>
              </a:ext>
            </a:extLst>
          </p:cNvPr>
          <p:cNvPicPr>
            <a:picLocks noChangeAspect="1"/>
          </p:cNvPicPr>
          <p:nvPr/>
        </p:nvPicPr>
        <p:blipFill>
          <a:blip r:embed="rId2"/>
          <a:stretch>
            <a:fillRect/>
          </a:stretch>
        </p:blipFill>
        <p:spPr>
          <a:xfrm>
            <a:off x="257448"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85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DDC42A-1D40-7C71-76D5-F1707F2F6D2B}"/>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F6466245-6E66-49D4-EA5A-5549CBCFDC99}"/>
              </a:ext>
            </a:extLst>
          </p:cNvPr>
          <p:cNvSpPr>
            <a:spLocks noGrp="1"/>
          </p:cNvSpPr>
          <p:nvPr>
            <p:ph type="title"/>
          </p:nvPr>
        </p:nvSpPr>
        <p:spPr/>
        <p:txBody>
          <a:bodyPr/>
          <a:lstStyle/>
          <a:p>
            <a:r>
              <a:rPr lang="en-US" dirty="0"/>
              <a:t>Premade slides after this!</a:t>
            </a:r>
          </a:p>
        </p:txBody>
      </p:sp>
    </p:spTree>
    <p:extLst>
      <p:ext uri="{BB962C8B-B14F-4D97-AF65-F5344CB8AC3E}">
        <p14:creationId xmlns:p14="http://schemas.microsoft.com/office/powerpoint/2010/main" val="3064471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9833"/>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165121"/>
            <a:ext cx="5806440" cy="23984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t>Pitch deck</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Mirjam Nilsson​​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808353"/>
            <a:ext cx="6341212" cy="1682433"/>
          </a:xfrm>
        </p:spPr>
        <p:txBody>
          <a:bodyPr/>
          <a:lstStyle/>
          <a:p>
            <a:r>
              <a:rPr lang="en-US" dirty="0"/>
              <a:t>At Contoso, we empower farming communities to foster collaborative thinking to further drive workplace innovation. By closing the loop and leveraging ethical farming methods, we help businesses grow organically and nurture a consumer first mindset.</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853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21</a:t>
            </a:fld>
            <a:endParaRPr lang="en-US" dirty="0"/>
          </a:p>
        </p:txBody>
      </p:sp>
    </p:spTree>
    <p:extLst>
      <p:ext uri="{BB962C8B-B14F-4D97-AF65-F5344CB8AC3E}">
        <p14:creationId xmlns:p14="http://schemas.microsoft.com/office/powerpoint/2010/main" val="2042937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noProof="0" dirty="0"/>
              <a:t>problem</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Market gap</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dirty="0"/>
              <a:t>Organic agriculture continues to be consumer driven, but we're seeing a lapse of availability in the market for organic products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Customers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370672"/>
          </a:xfrm>
        </p:spPr>
        <p:txBody>
          <a:bodyPr/>
          <a:lstStyle/>
          <a:p>
            <a:r>
              <a:rPr lang="en-US" dirty="0"/>
              <a:t>6.6% increase of retail sales of organic food proves that there's consumer interest for more organic produce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dirty="0"/>
              <a:t>Loss of sales by not offering organic produce selection</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20561"/>
            <a:ext cx="3433138" cy="428891"/>
          </a:xfrm>
        </p:spPr>
        <p:txBody>
          <a:bodyPr/>
          <a:lstStyle/>
          <a:p>
            <a:r>
              <a:rPr lang="en-US" dirty="0"/>
              <a:t>Usability</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3002562"/>
            <a:ext cx="3433138" cy="961350"/>
          </a:xfrm>
        </p:spPr>
        <p:txBody>
          <a:bodyPr/>
          <a:lstStyle/>
          <a:p>
            <a:r>
              <a:rPr lang="en-US" dirty="0"/>
              <a:t>Retail organic food sales were up by $112 billion in 2019 </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147932"/>
            <a:ext cx="3433138" cy="428891"/>
          </a:xfrm>
        </p:spPr>
        <p:txBody>
          <a:bodyPr/>
          <a:lstStyle/>
          <a:p>
            <a:r>
              <a:rPr lang="en-US" dirty="0"/>
              <a:t>Financials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3433138" cy="1450988"/>
          </a:xfrm>
        </p:spPr>
        <p:txBody>
          <a:bodyPr/>
          <a:lstStyle/>
          <a:p>
            <a:r>
              <a:rPr lang="en-US" dirty="0"/>
              <a:t>Customers want something that's healthy and available to pick up at their local supermarket or area </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22</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Product overview</a:t>
            </a:r>
            <a:endParaRPr lang="en-US" dirty="0"/>
          </a:p>
        </p:txBody>
      </p:sp>
      <p:pic>
        <p:nvPicPr>
          <p:cNvPr id="46" name="Picture Placeholder 45" descr="Unique box icon">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2608" y="2982740"/>
            <a:ext cx="603504" cy="603504"/>
          </a:xfrm>
        </p:spPr>
      </p:pic>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4388240" y="2981421"/>
            <a:ext cx="603504" cy="59436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82902" y="2983163"/>
            <a:ext cx="603504" cy="603504"/>
          </a:xfrm>
        </p:spPr>
      </p:pic>
      <p:pic>
        <p:nvPicPr>
          <p:cNvPr id="105" name="Picture Placeholder 104" descr="Question icon">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927648" y="3001928"/>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Unique</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ZA" dirty="0"/>
              <a:t>Only product specifically dedicated to the agricultural market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First to market</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1704547"/>
          </a:xfrm>
        </p:spPr>
        <p:txBody>
          <a:bodyPr/>
          <a:lstStyle/>
          <a:p>
            <a:r>
              <a:rPr lang="en-ZA" dirty="0"/>
              <a:t>First beautifully designed product that's both stylish and functional</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Tested</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Conducted testing with young farmers in the area</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Authentic</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Designed with the help and input of agricultural experts in the field </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23</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80" y="848536"/>
            <a:ext cx="1929607" cy="640698"/>
          </a:xfrm>
        </p:spPr>
        <p:txBody>
          <a:bodyPr/>
          <a:lstStyle/>
          <a:p>
            <a:r>
              <a:rPr lang="en-US" noProof="0" dirty="0"/>
              <a:t>solution</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4495801" cy="6858000"/>
          </a:xfrm>
        </p:spPr>
      </p:pic>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Close the gap</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Our product makes organic farming easier, and no other product on the market offers the same benefits or yield.</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Target audience</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Gen Z (18-25 years old)</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Cost savings</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Reduce expenses for replacement products </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Easy to use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A simple product that gives customers the information they need in order to produce an abundance of rich produce</a:t>
            </a:r>
          </a:p>
        </p:txBody>
      </p:sp>
      <p:sp>
        <p:nvSpPr>
          <p:cNvPr id="256" name="Date Placeholder 255">
            <a:extLst>
              <a:ext uri="{FF2B5EF4-FFF2-40B4-BE49-F238E27FC236}">
                <a16:creationId xmlns:a16="http://schemas.microsoft.com/office/drawing/2014/main" id="{A111CCC7-FCBE-479D-A98A-3FF0FC4C6D9D}"/>
              </a:ext>
            </a:extLst>
          </p:cNvPr>
          <p:cNvSpPr>
            <a:spLocks noGrp="1"/>
          </p:cNvSpPr>
          <p:nvPr>
            <p:ph type="dt" sz="half" idx="2"/>
          </p:nvPr>
        </p:nvSpPr>
        <p:spPr>
          <a:xfrm>
            <a:off x="838200" y="6356350"/>
            <a:ext cx="2743200" cy="365125"/>
          </a:xfrm>
        </p:spPr>
        <p:txBody>
          <a:bodyPr/>
          <a:lstStyle/>
          <a:p>
            <a:r>
              <a:rPr lang="en-US" dirty="0"/>
              <a:t>20XX</a:t>
            </a:r>
          </a:p>
        </p:txBody>
      </p:sp>
      <p:sp>
        <p:nvSpPr>
          <p:cNvPr id="257" name="Footer Placeholder 256">
            <a:extLst>
              <a:ext uri="{FF2B5EF4-FFF2-40B4-BE49-F238E27FC236}">
                <a16:creationId xmlns:a16="http://schemas.microsoft.com/office/drawing/2014/main" id="{8DBC7823-0B82-44CB-B937-1DAF28C165B4}"/>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24</a:t>
            </a:fld>
            <a:endParaRPr lang="en-US" dirty="0"/>
          </a:p>
        </p:txBody>
      </p:sp>
    </p:spTree>
    <p:extLst>
      <p:ext uri="{BB962C8B-B14F-4D97-AF65-F5344CB8AC3E}">
        <p14:creationId xmlns:p14="http://schemas.microsoft.com/office/powerpoint/2010/main" val="109430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Product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25</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Cool and stylish product​</a:t>
            </a:r>
          </a:p>
          <a:p>
            <a:r>
              <a:rPr lang="en-US" dirty="0"/>
              <a:t>Areas for community connections ​</a:t>
            </a:r>
          </a:p>
          <a:p>
            <a:r>
              <a:rPr lang="en-US" dirty="0"/>
              <a:t>Online store and market swap</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75848"/>
            <a:ext cx="12192000" cy="4491182"/>
          </a:xfrm>
        </p:spPr>
        <p:txBody>
          <a:bodyPr/>
          <a:lstStyle/>
          <a:p>
            <a:r>
              <a:rPr lang="en-US" dirty="0"/>
              <a:t>Company Overview</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p:spPr>
        <p:txBody>
          <a:bodyPr/>
          <a:lstStyle/>
          <a:p>
            <a:r>
              <a:rPr lang="en-US" noProof="0" dirty="0"/>
              <a:t>Business model</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22086" y="826720"/>
            <a:ext cx="3421103" cy="426393"/>
          </a:xfrm>
        </p:spPr>
        <p:txBody>
          <a:bodyPr/>
          <a:lstStyle/>
          <a:p>
            <a:r>
              <a:rPr lang="en-US" dirty="0"/>
              <a:t>research</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22086" y="1206225"/>
            <a:ext cx="3421103" cy="1017102"/>
          </a:xfrm>
        </p:spPr>
        <p:txBody>
          <a:bodyPr/>
          <a:lstStyle/>
          <a:p>
            <a:r>
              <a:rPr lang="en-US" dirty="0"/>
              <a:t>We based our research on market trends and social media​</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27</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75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422661"/>
            <a:ext cx="5200532" cy="720399"/>
          </a:xfrm>
        </p:spPr>
        <p:txBody>
          <a:bodyPr/>
          <a:lstStyle/>
          <a:p>
            <a:r>
              <a:rPr lang="en-US" noProof="0" dirty="0"/>
              <a:t>Market overview</a:t>
            </a:r>
            <a:endParaRPr lang="en-US" dirty="0"/>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617548"/>
            <a:ext cx="876929" cy="720399"/>
          </a:xfrm>
        </p:spPr>
        <p:txBody>
          <a:bodyPr/>
          <a:lstStyle/>
          <a:p>
            <a:r>
              <a:rPr lang="en-ZA" dirty="0"/>
              <a:t>$3B</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80036"/>
            <a:ext cx="876930" cy="720400"/>
          </a:xfrm>
        </p:spPr>
        <p:txBody>
          <a:bodyPr/>
          <a:lstStyle/>
          <a:p>
            <a:r>
              <a:rPr lang="en-US" dirty="0"/>
              <a:t>$2B</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60985"/>
            <a:ext cx="876930" cy="720400"/>
          </a:xfrm>
        </p:spPr>
        <p:txBody>
          <a:bodyPr/>
          <a:lstStyle/>
          <a:p>
            <a:r>
              <a:rPr lang="en-US" dirty="0"/>
              <a:t>$1B</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1456753"/>
            <a:ext cx="3365003" cy="1017102"/>
          </a:xfrm>
        </p:spPr>
        <p:txBody>
          <a:bodyPr/>
          <a:lstStyle/>
          <a:p>
            <a:r>
              <a:rPr lang="en-ZA" dirty="0"/>
              <a:t>Opportunity to build</a:t>
            </a:r>
            <a:r>
              <a:rPr lang="en-US" dirty="0"/>
              <a:t>​</a:t>
            </a:r>
          </a:p>
          <a:p>
            <a:r>
              <a:rPr lang="en-ZA" dirty="0"/>
              <a:t>Fully inclusive market</a:t>
            </a:r>
            <a:endParaRPr lang="en-US" dirty="0"/>
          </a:p>
          <a:p>
            <a:r>
              <a:rPr lang="en-ZA" dirty="0"/>
              <a:t>Total addressable market</a:t>
            </a:r>
            <a:r>
              <a:rPr lang="en-US" dirty="0"/>
              <a:t>​</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3031685"/>
            <a:ext cx="3365003" cy="1017102"/>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102977" y="4612634"/>
            <a:ext cx="3365003" cy="1017102"/>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0" y="6248018"/>
            <a:ext cx="2435528" cy="614850"/>
          </a:xfrm>
        </p:spPr>
        <p:txBody>
          <a:bodyPr/>
          <a:lstStyle/>
          <a:p>
            <a:r>
              <a:rPr lang="en-US" dirty="0"/>
              <a:t>20XX</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6384174" y="0"/>
            <a:ext cx="5807825" cy="6858000"/>
          </a:xfrm>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lstStyle/>
          <a:p>
            <a:r>
              <a:rPr lang="en-US" dirty="0"/>
              <a:t>Pitch deck</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lstStyle/>
          <a:p>
            <a:fld id="{EA87306C-81BA-4795-A5CA-9392456A8C1E}" type="slidenum">
              <a:rPr lang="en-US" smtClean="0"/>
              <a:pPr/>
              <a:t>28</a:t>
            </a:fld>
            <a:endParaRPr lang="en-US" dirty="0"/>
          </a:p>
        </p:txBody>
      </p:sp>
    </p:spTree>
    <p:extLst>
      <p:ext uri="{BB962C8B-B14F-4D97-AF65-F5344CB8AC3E}">
        <p14:creationId xmlns:p14="http://schemas.microsoft.com/office/powerpoint/2010/main" val="231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Market comparison</a:t>
            </a:r>
            <a:endParaRPr lang="en-US" dirty="0"/>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1681078" y="1853427"/>
            <a:ext cx="1252367" cy="863490"/>
          </a:xfrm>
        </p:spPr>
        <p:txBody>
          <a:bodyPr/>
          <a:lstStyle/>
          <a:p>
            <a:r>
              <a:rPr lang="en-US" dirty="0"/>
              <a:t>$3b</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2883704"/>
            <a:ext cx="2939143" cy="469089"/>
          </a:xfrm>
        </p:spPr>
        <p:txBody>
          <a:bodyPr/>
          <a:lstStyle/>
          <a:p>
            <a:r>
              <a:rPr lang="en-ZA" dirty="0"/>
              <a:t>Opportunity to build</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838200" y="3253816"/>
            <a:ext cx="2939143" cy="469089"/>
          </a:xfrm>
        </p:spPr>
        <p:txBody>
          <a:bodyPr/>
          <a:lstStyle/>
          <a:p>
            <a:r>
              <a:rPr lang="en-ZA" dirty="0"/>
              <a:t>Addressable market</a:t>
            </a:r>
            <a:r>
              <a:rPr lang="en-US" dirty="0"/>
              <a:t>​</a:t>
            </a:r>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5469646" y="1853426"/>
            <a:ext cx="1252367" cy="863491"/>
          </a:xfrm>
        </p:spPr>
        <p:txBody>
          <a:bodyPr/>
          <a:lstStyle/>
          <a:p>
            <a:r>
              <a:rPr lang="en-US" dirty="0"/>
              <a:t>$2b</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2883704"/>
            <a:ext cx="2939143" cy="469089"/>
          </a:xfrm>
        </p:spPr>
        <p:txBody>
          <a:bodyPr/>
          <a:lstStyle/>
          <a:p>
            <a:r>
              <a:rPr lang="en-ZA" dirty="0"/>
              <a:t>Freedom to invent</a:t>
            </a:r>
            <a:endParaRPr lang="en-US" dirty="0"/>
          </a:p>
        </p:txBody>
      </p:sp>
      <p:sp>
        <p:nvSpPr>
          <p:cNvPr id="125" name="Text Placeholder 124">
            <a:extLst>
              <a:ext uri="{FF2B5EF4-FFF2-40B4-BE49-F238E27FC236}">
                <a16:creationId xmlns:a16="http://schemas.microsoft.com/office/drawing/2014/main" id="{100BF894-75A1-44C5-868C-04E7E1B4480C}"/>
              </a:ext>
            </a:extLst>
          </p:cNvPr>
          <p:cNvSpPr>
            <a:spLocks noGrp="1"/>
          </p:cNvSpPr>
          <p:nvPr>
            <p:ph type="body" sz="quarter" idx="20"/>
          </p:nvPr>
        </p:nvSpPr>
        <p:spPr>
          <a:xfrm>
            <a:off x="4626428" y="3253816"/>
            <a:ext cx="2939143" cy="469089"/>
          </a:xfrm>
        </p:spPr>
        <p:txBody>
          <a:bodyPr/>
          <a:lstStyle/>
          <a:p>
            <a:r>
              <a:rPr lang="en-US" dirty="0"/>
              <a:t>Serviceable market​</a:t>
            </a:r>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p:txBody>
          <a:bodyPr/>
          <a:lstStyle/>
          <a:p>
            <a:r>
              <a:rPr lang="en-US" dirty="0"/>
              <a:t>$1B</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2883704"/>
            <a:ext cx="2939143" cy="469089"/>
          </a:xfrm>
        </p:spPr>
        <p:txBody>
          <a:bodyPr/>
          <a:lstStyle/>
          <a:p>
            <a:r>
              <a:rPr lang="en-ZA" dirty="0"/>
              <a:t>Few competitors</a:t>
            </a:r>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8414657" y="3253816"/>
            <a:ext cx="2939143" cy="469089"/>
          </a:xfrm>
        </p:spPr>
        <p:txBody>
          <a:bodyPr/>
          <a:lstStyle/>
          <a:p>
            <a:r>
              <a:rPr lang="en-ZA" dirty="0"/>
              <a:t>Obtainable market</a:t>
            </a:r>
            <a:r>
              <a:rPr lang="en-US" dirty="0"/>
              <a:t>​</a:t>
            </a:r>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20XX</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29</a:t>
            </a:fld>
            <a:endParaRPr lang="en-US" dirty="0"/>
          </a:p>
        </p:txBody>
      </p:sp>
    </p:spTree>
    <p:extLst>
      <p:ext uri="{BB962C8B-B14F-4D97-AF65-F5344CB8AC3E}">
        <p14:creationId xmlns:p14="http://schemas.microsoft.com/office/powerpoint/2010/main" val="790109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2"/>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2"/>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2"/>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2450440"/>
            <a:ext cx="4143432" cy="548711"/>
          </a:xfrm>
        </p:spPr>
        <p:txBody>
          <a:bodyPr/>
          <a:lstStyle/>
          <a:p>
            <a:r>
              <a:rPr lang="en-US" noProof="0" dirty="0"/>
              <a:t>Our competition</a:t>
            </a: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819728" y="3365446"/>
            <a:ext cx="4953000" cy="426393"/>
          </a:xfrm>
        </p:spPr>
        <p:txBody>
          <a:bodyPr/>
          <a:lstStyle/>
          <a:p>
            <a:r>
              <a:rPr lang="en-US" dirty="0"/>
              <a:t>contoso</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819728" y="3744950"/>
            <a:ext cx="4953000" cy="2046251"/>
          </a:xfrm>
        </p:spPr>
        <p:txBody>
          <a:bodyPr/>
          <a:lstStyle/>
          <a:p>
            <a:r>
              <a:rPr lang="en-ZA" dirty="0"/>
              <a:t>Our product is priced below that of other companies on the market</a:t>
            </a:r>
            <a:r>
              <a:rPr lang="en-US" dirty="0"/>
              <a:t>​</a:t>
            </a:r>
          </a:p>
          <a:p>
            <a:endParaRPr lang="en-US" dirty="0"/>
          </a:p>
          <a:p>
            <a:r>
              <a:rPr lang="en-ZA" dirty="0"/>
              <a:t>Design is simple and easy to use, compared to the complex designs of the competitors</a:t>
            </a:r>
            <a:r>
              <a:rPr lang="en-US" dirty="0"/>
              <a:t>​</a:t>
            </a:r>
          </a:p>
          <a:p>
            <a:endParaRPr lang="en-US" dirty="0"/>
          </a:p>
          <a:p>
            <a:r>
              <a:rPr lang="en-ZA" dirty="0"/>
              <a:t>Affordability is the main draw for our consumers to our product</a:t>
            </a:r>
            <a:r>
              <a:rPr lang="en-US" dirty="0"/>
              <a:t>​</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6400800" y="3365446"/>
            <a:ext cx="4953000" cy="426393"/>
          </a:xfrm>
        </p:spPr>
        <p:txBody>
          <a:bodyPr/>
          <a:lstStyle/>
          <a:p>
            <a:r>
              <a:rPr lang="en-US" dirty="0"/>
              <a:t>Competitors</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6400800" y="3744950"/>
            <a:ext cx="4953000" cy="2046251"/>
          </a:xfrm>
        </p:spPr>
        <p:txBody>
          <a:bodyPr/>
          <a:lstStyle/>
          <a:p>
            <a:r>
              <a:rPr lang="en-ZA" dirty="0"/>
              <a:t>Company A</a:t>
            </a:r>
            <a:r>
              <a:rPr lang="en-US" dirty="0"/>
              <a:t>​</a:t>
            </a:r>
            <a:br>
              <a:rPr lang="en-US" dirty="0"/>
            </a:br>
            <a:r>
              <a:rPr lang="en-ZA" dirty="0"/>
              <a:t>Product is more expensive</a:t>
            </a:r>
            <a:r>
              <a:rPr lang="en-US" dirty="0"/>
              <a:t>​</a:t>
            </a:r>
          </a:p>
          <a:p>
            <a:endParaRPr lang="en-US" dirty="0"/>
          </a:p>
          <a:p>
            <a:r>
              <a:rPr lang="en-ZA" dirty="0"/>
              <a:t>Companies B &amp; C </a:t>
            </a:r>
            <a:r>
              <a:rPr lang="en-US" dirty="0"/>
              <a:t>​</a:t>
            </a:r>
            <a:br>
              <a:rPr lang="en-US" dirty="0"/>
            </a:br>
            <a:r>
              <a:rPr lang="en-ZA" dirty="0"/>
              <a:t>Product is expensive and inconvenient to use</a:t>
            </a:r>
            <a:r>
              <a:rPr lang="en-US" dirty="0"/>
              <a:t>​</a:t>
            </a:r>
          </a:p>
          <a:p>
            <a:endParaRPr lang="en-US" dirty="0"/>
          </a:p>
          <a:p>
            <a:r>
              <a:rPr lang="en-ZA" dirty="0"/>
              <a:t>Companies D &amp; E</a:t>
            </a:r>
            <a:r>
              <a:rPr lang="en-US" dirty="0"/>
              <a:t>​</a:t>
            </a:r>
            <a:br>
              <a:rPr lang="en-US" dirty="0"/>
            </a:br>
            <a:r>
              <a:rPr lang="en-ZA" dirty="0"/>
              <a:t>Product is affordable, but inconvenient to use</a:t>
            </a:r>
            <a:endParaRPr lang="en-US" dirty="0"/>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30</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740427" y="571145"/>
            <a:ext cx="5355570" cy="438144"/>
          </a:xfrm>
        </p:spPr>
        <p:txBody>
          <a:bodyPr/>
          <a:lstStyle/>
          <a:p>
            <a:r>
              <a:rPr lang="en-US" noProof="0" dirty="0"/>
              <a:t>Competitive layout</a:t>
            </a:r>
            <a:endParaRPr lang="en-US" dirty="0"/>
          </a:p>
        </p:txBody>
      </p:sp>
      <p:sp>
        <p:nvSpPr>
          <p:cNvPr id="33" name="Text Placeholder 32">
            <a:extLst>
              <a:ext uri="{FF2B5EF4-FFF2-40B4-BE49-F238E27FC236}">
                <a16:creationId xmlns:a16="http://schemas.microsoft.com/office/drawing/2014/main" id="{77A19CB6-7EA1-4846-BA43-DADCACE60322}"/>
              </a:ext>
            </a:extLst>
          </p:cNvPr>
          <p:cNvSpPr>
            <a:spLocks noGrp="1"/>
          </p:cNvSpPr>
          <p:nvPr>
            <p:ph type="body" sz="quarter" idx="16"/>
          </p:nvPr>
        </p:nvSpPr>
        <p:spPr>
          <a:xfrm>
            <a:off x="6463262" y="311795"/>
            <a:ext cx="1706966" cy="426393"/>
          </a:xfrm>
        </p:spPr>
        <p:txBody>
          <a:bodyPr/>
          <a:lstStyle/>
          <a:p>
            <a:r>
              <a:rPr lang="en-US" dirty="0"/>
              <a:t>convenient</a:t>
            </a:r>
          </a:p>
        </p:txBody>
      </p:sp>
      <p:sp>
        <p:nvSpPr>
          <p:cNvPr id="37" name="Text Placeholder 36">
            <a:extLst>
              <a:ext uri="{FF2B5EF4-FFF2-40B4-BE49-F238E27FC236}">
                <a16:creationId xmlns:a16="http://schemas.microsoft.com/office/drawing/2014/main" id="{A3B8002E-960A-4D35-8AB9-E0DE71A28AB9}"/>
              </a:ext>
            </a:extLst>
          </p:cNvPr>
          <p:cNvSpPr>
            <a:spLocks noGrp="1"/>
          </p:cNvSpPr>
          <p:nvPr>
            <p:ph type="body" sz="quarter" idx="20"/>
          </p:nvPr>
        </p:nvSpPr>
        <p:spPr>
          <a:xfrm>
            <a:off x="8026762" y="1774346"/>
            <a:ext cx="1929792" cy="426393"/>
          </a:xfrm>
        </p:spPr>
        <p:txBody>
          <a:bodyPr anchor="ctr"/>
          <a:lstStyle/>
          <a:p>
            <a:r>
              <a:rPr lang="en-US" dirty="0"/>
              <a:t>contoso</a:t>
            </a:r>
          </a:p>
        </p:txBody>
      </p:sp>
      <p:sp>
        <p:nvSpPr>
          <p:cNvPr id="87" name="Text Placeholder 86">
            <a:extLst>
              <a:ext uri="{FF2B5EF4-FFF2-40B4-BE49-F238E27FC236}">
                <a16:creationId xmlns:a16="http://schemas.microsoft.com/office/drawing/2014/main" id="{3A86C768-908B-4AA6-AFE5-AEA1D9CD1AC8}"/>
              </a:ext>
            </a:extLst>
          </p:cNvPr>
          <p:cNvSpPr>
            <a:spLocks noGrp="1"/>
          </p:cNvSpPr>
          <p:nvPr>
            <p:ph type="body" sz="quarter" idx="25"/>
          </p:nvPr>
        </p:nvSpPr>
        <p:spPr>
          <a:xfrm>
            <a:off x="6083673" y="2261070"/>
            <a:ext cx="913553" cy="426393"/>
          </a:xfrm>
        </p:spPr>
        <p:txBody>
          <a:bodyPr/>
          <a:lstStyle/>
          <a:p>
            <a:r>
              <a:rPr lang="en-US" dirty="0"/>
              <a:t>A</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85" name="Text Placeholder 84">
            <a:extLst>
              <a:ext uri="{FF2B5EF4-FFF2-40B4-BE49-F238E27FC236}">
                <a16:creationId xmlns:a16="http://schemas.microsoft.com/office/drawing/2014/main" id="{AE18E477-2C5C-4571-96B3-503E72EF4DC2}"/>
              </a:ext>
            </a:extLst>
          </p:cNvPr>
          <p:cNvSpPr>
            <a:spLocks noGrp="1"/>
          </p:cNvSpPr>
          <p:nvPr>
            <p:ph type="body" sz="quarter" idx="23"/>
          </p:nvPr>
        </p:nvSpPr>
        <p:spPr>
          <a:xfrm>
            <a:off x="7713450" y="3671475"/>
            <a:ext cx="913553" cy="426393"/>
          </a:xfrm>
        </p:spPr>
        <p:txBody>
          <a:bodyPr/>
          <a:lstStyle/>
          <a:p>
            <a:r>
              <a:rPr lang="en-US" dirty="0"/>
              <a:t>B</a:t>
            </a:r>
          </a:p>
        </p:txBody>
      </p:sp>
      <p:sp>
        <p:nvSpPr>
          <p:cNvPr id="83" name="Text Placeholder 82">
            <a:extLst>
              <a:ext uri="{FF2B5EF4-FFF2-40B4-BE49-F238E27FC236}">
                <a16:creationId xmlns:a16="http://schemas.microsoft.com/office/drawing/2014/main" id="{62F3E2A5-E5C6-4624-A138-5E06608FB931}"/>
              </a:ext>
            </a:extLst>
          </p:cNvPr>
          <p:cNvSpPr>
            <a:spLocks noGrp="1"/>
          </p:cNvSpPr>
          <p:nvPr>
            <p:ph type="body" sz="quarter" idx="21"/>
          </p:nvPr>
        </p:nvSpPr>
        <p:spPr>
          <a:xfrm>
            <a:off x="4418984" y="4145197"/>
            <a:ext cx="913553" cy="426393"/>
          </a:xfrm>
        </p:spPr>
        <p:txBody>
          <a:bodyPr/>
          <a:lstStyle/>
          <a:p>
            <a:r>
              <a:rPr lang="en-US" dirty="0"/>
              <a:t>D</a:t>
            </a:r>
          </a:p>
        </p:txBody>
      </p:sp>
      <p:sp>
        <p:nvSpPr>
          <p:cNvPr id="84" name="Text Placeholder 83">
            <a:extLst>
              <a:ext uri="{FF2B5EF4-FFF2-40B4-BE49-F238E27FC236}">
                <a16:creationId xmlns:a16="http://schemas.microsoft.com/office/drawing/2014/main" id="{D7382F8F-7AA1-4709-9477-1BFDB3F2BF02}"/>
              </a:ext>
            </a:extLst>
          </p:cNvPr>
          <p:cNvSpPr>
            <a:spLocks noGrp="1"/>
          </p:cNvSpPr>
          <p:nvPr>
            <p:ph type="body" sz="quarter" idx="22"/>
          </p:nvPr>
        </p:nvSpPr>
        <p:spPr>
          <a:xfrm>
            <a:off x="5685509" y="4584197"/>
            <a:ext cx="913553" cy="426393"/>
          </a:xfrm>
        </p:spPr>
        <p:txBody>
          <a:bodyPr/>
          <a:lstStyle/>
          <a:p>
            <a:r>
              <a:rPr lang="en-US" dirty="0"/>
              <a:t>E</a:t>
            </a:r>
          </a:p>
        </p:txBody>
      </p:sp>
      <p:sp>
        <p:nvSpPr>
          <p:cNvPr id="86" name="Text Placeholder 85">
            <a:extLst>
              <a:ext uri="{FF2B5EF4-FFF2-40B4-BE49-F238E27FC236}">
                <a16:creationId xmlns:a16="http://schemas.microsoft.com/office/drawing/2014/main" id="{FE7F44BE-BE5E-49C9-8F98-329311F2ABE9}"/>
              </a:ext>
            </a:extLst>
          </p:cNvPr>
          <p:cNvSpPr>
            <a:spLocks noGrp="1"/>
          </p:cNvSpPr>
          <p:nvPr>
            <p:ph type="body" sz="quarter" idx="24"/>
          </p:nvPr>
        </p:nvSpPr>
        <p:spPr>
          <a:xfrm>
            <a:off x="9650168" y="4298971"/>
            <a:ext cx="913553" cy="426393"/>
          </a:xfrm>
        </p:spPr>
        <p:txBody>
          <a:bodyPr/>
          <a:lstStyle/>
          <a:p>
            <a:r>
              <a:rPr lang="en-US" dirty="0"/>
              <a:t>C</a:t>
            </a:r>
          </a:p>
        </p:txBody>
      </p:sp>
      <p:sp>
        <p:nvSpPr>
          <p:cNvPr id="34" name="Text Placeholder 33">
            <a:extLst>
              <a:ext uri="{FF2B5EF4-FFF2-40B4-BE49-F238E27FC236}">
                <a16:creationId xmlns:a16="http://schemas.microsoft.com/office/drawing/2014/main" id="{2A4E14BF-E159-4BBD-B32F-775933F241DD}"/>
              </a:ext>
            </a:extLst>
          </p:cNvPr>
          <p:cNvSpPr>
            <a:spLocks noGrp="1"/>
          </p:cNvSpPr>
          <p:nvPr>
            <p:ph type="body" sz="quarter" idx="17"/>
          </p:nvPr>
        </p:nvSpPr>
        <p:spPr>
          <a:xfrm>
            <a:off x="6463261" y="5683895"/>
            <a:ext cx="1706966" cy="426393"/>
          </a:xfrm>
        </p:spPr>
        <p:txBody>
          <a:bodyPr/>
          <a:lstStyle/>
          <a:p>
            <a:r>
              <a:rPr lang="en-US" dirty="0"/>
              <a:t>Inconvenient​</a:t>
            </a:r>
          </a:p>
        </p:txBody>
      </p:sp>
      <p:sp>
        <p:nvSpPr>
          <p:cNvPr id="3" name="Date Placeholder 2">
            <a:extLst>
              <a:ext uri="{FF2B5EF4-FFF2-40B4-BE49-F238E27FC236}">
                <a16:creationId xmlns:a16="http://schemas.microsoft.com/office/drawing/2014/main" id="{ECD789C9-A8D3-405A-923E-DCF8CBB7220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31</a:t>
            </a:fld>
            <a:endParaRPr lang="en-US" dirty="0"/>
          </a:p>
        </p:txBody>
      </p:sp>
    </p:spTree>
    <p:extLst>
      <p:ext uri="{BB962C8B-B14F-4D97-AF65-F5344CB8AC3E}">
        <p14:creationId xmlns:p14="http://schemas.microsoft.com/office/powerpoint/2010/main" val="337248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Growth strategy</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2" name="Date Placeholder 1">
            <a:extLst>
              <a:ext uri="{FF2B5EF4-FFF2-40B4-BE49-F238E27FC236}">
                <a16:creationId xmlns:a16="http://schemas.microsoft.com/office/drawing/2014/main" id="{295CFB4A-6359-4A5C-B94D-1A54B544E3D0}"/>
              </a:ext>
            </a:extLst>
          </p:cNvPr>
          <p:cNvSpPr>
            <a:spLocks noGrp="1"/>
          </p:cNvSpPr>
          <p:nvPr>
            <p:ph type="dt" sz="half" idx="2"/>
          </p:nvPr>
        </p:nvSpPr>
        <p:spPr>
          <a:xfrm>
            <a:off x="838200" y="6356350"/>
            <a:ext cx="1590675" cy="365125"/>
          </a:xfrm>
        </p:spPr>
        <p:txBody>
          <a:bodyPr/>
          <a:lstStyle/>
          <a:p>
            <a:r>
              <a:rPr lang="en-US" dirty="0"/>
              <a:t>20XX</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160489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83F2686-1393-4DFB-98E8-91B2C1C8BA4C}"/>
              </a:ext>
            </a:extLst>
          </p:cNvPr>
          <p:cNvSpPr>
            <a:spLocks noGrp="1"/>
          </p:cNvSpPr>
          <p:nvPr>
            <p:ph type="title"/>
          </p:nvPr>
        </p:nvSpPr>
        <p:spPr>
          <a:xfrm>
            <a:off x="4038600" y="599301"/>
            <a:ext cx="4114800" cy="607969"/>
          </a:xfrm>
        </p:spPr>
        <p:txBody>
          <a:bodyPr/>
          <a:lstStyle/>
          <a:p>
            <a:r>
              <a:rPr lang="en-US" noProof="0" dirty="0"/>
              <a:t>Traction</a:t>
            </a:r>
            <a:endParaRPr lang="en-US" dirty="0"/>
          </a:p>
        </p:txBody>
      </p:sp>
      <p:sp>
        <p:nvSpPr>
          <p:cNvPr id="199" name="Text Placeholder 198">
            <a:extLst>
              <a:ext uri="{FF2B5EF4-FFF2-40B4-BE49-F238E27FC236}">
                <a16:creationId xmlns:a16="http://schemas.microsoft.com/office/drawing/2014/main" id="{AE2BEFCD-CE33-41A5-B305-37261A133B7F}"/>
              </a:ext>
            </a:extLst>
          </p:cNvPr>
          <p:cNvSpPr>
            <a:spLocks noGrp="1"/>
          </p:cNvSpPr>
          <p:nvPr>
            <p:ph type="body" sz="quarter" idx="33"/>
          </p:nvPr>
        </p:nvSpPr>
        <p:spPr>
          <a:xfrm>
            <a:off x="4362186" y="1011441"/>
            <a:ext cx="3467628" cy="568896"/>
          </a:xfrm>
        </p:spPr>
        <p:txBody>
          <a:bodyPr/>
          <a:lstStyle/>
          <a:p>
            <a:r>
              <a:rPr lang="en-ZA" dirty="0"/>
              <a:t>Forecasting for success</a:t>
            </a:r>
            <a:r>
              <a:rPr lang="en-US" dirty="0"/>
              <a:t>​</a:t>
            </a:r>
          </a:p>
        </p:txBody>
      </p:sp>
      <p:sp>
        <p:nvSpPr>
          <p:cNvPr id="234" name="Text Placeholder 233">
            <a:extLst>
              <a:ext uri="{FF2B5EF4-FFF2-40B4-BE49-F238E27FC236}">
                <a16:creationId xmlns:a16="http://schemas.microsoft.com/office/drawing/2014/main" id="{37AADAF6-D8CA-408B-9297-EDE3ED23EAC4}"/>
              </a:ext>
            </a:extLst>
          </p:cNvPr>
          <p:cNvSpPr>
            <a:spLocks noGrp="1"/>
          </p:cNvSpPr>
          <p:nvPr>
            <p:ph type="body" sz="quarter" idx="34"/>
          </p:nvPr>
        </p:nvSpPr>
        <p:spPr>
          <a:xfrm>
            <a:off x="910838" y="2564313"/>
            <a:ext cx="4750631" cy="448769"/>
          </a:xfrm>
        </p:spPr>
        <p:txBody>
          <a:bodyPr/>
          <a:lstStyle/>
          <a:p>
            <a:r>
              <a:rPr lang="en-US" dirty="0"/>
              <a:t>Metrics</a:t>
            </a:r>
          </a:p>
        </p:txBody>
      </p:sp>
      <p:sp>
        <p:nvSpPr>
          <p:cNvPr id="13" name="Text Placeholder 12">
            <a:extLst>
              <a:ext uri="{FF2B5EF4-FFF2-40B4-BE49-F238E27FC236}">
                <a16:creationId xmlns:a16="http://schemas.microsoft.com/office/drawing/2014/main" id="{6F1B78D3-73E9-4E4A-A547-F0B4C23F1526}"/>
              </a:ext>
            </a:extLst>
          </p:cNvPr>
          <p:cNvSpPr>
            <a:spLocks noGrp="1"/>
          </p:cNvSpPr>
          <p:nvPr>
            <p:ph type="body" sz="quarter" idx="25"/>
          </p:nvPr>
        </p:nvSpPr>
        <p:spPr>
          <a:xfrm>
            <a:off x="7739877" y="2564313"/>
            <a:ext cx="3532840" cy="448769"/>
          </a:xfrm>
        </p:spPr>
        <p:txBody>
          <a:bodyPr/>
          <a:lstStyle/>
          <a:p>
            <a:r>
              <a:rPr lang="en-US" dirty="0"/>
              <a:t>Revenue by year</a:t>
            </a:r>
          </a:p>
        </p:txBody>
      </p:sp>
      <p:graphicFrame>
        <p:nvGraphicFramePr>
          <p:cNvPr id="85" name="Content Placeholder 84">
            <a:extLst>
              <a:ext uri="{FF2B5EF4-FFF2-40B4-BE49-F238E27FC236}">
                <a16:creationId xmlns:a16="http://schemas.microsoft.com/office/drawing/2014/main" id="{ECFF9EF6-2F82-4FB5-9F16-8D424467528B}"/>
              </a:ext>
            </a:extLst>
          </p:cNvPr>
          <p:cNvGraphicFramePr>
            <a:graphicFrameLocks noGrp="1"/>
          </p:cNvGraphicFramePr>
          <p:nvPr>
            <p:ph sz="quarter" idx="35"/>
            <p:extLst>
              <p:ext uri="{D42A27DB-BD31-4B8C-83A1-F6EECF244321}">
                <p14:modId xmlns:p14="http://schemas.microsoft.com/office/powerpoint/2010/main" val="2554705572"/>
              </p:ext>
            </p:extLst>
          </p:nvPr>
        </p:nvGraphicFramePr>
        <p:xfrm>
          <a:off x="911225" y="3187700"/>
          <a:ext cx="4750632" cy="2771481"/>
        </p:xfrm>
        <a:graphic>
          <a:graphicData uri="http://schemas.openxmlformats.org/drawingml/2006/table">
            <a:tbl>
              <a:tblPr firstRow="1" bandRow="1">
                <a:tableStyleId>{D27102A9-8310-4765-A935-A1911B00CA55}</a:tableStyleId>
              </a:tblPr>
              <a:tblGrid>
                <a:gridCol w="771481">
                  <a:extLst>
                    <a:ext uri="{9D8B030D-6E8A-4147-A177-3AD203B41FA5}">
                      <a16:colId xmlns:a16="http://schemas.microsoft.com/office/drawing/2014/main" val="1517755082"/>
                    </a:ext>
                  </a:extLst>
                </a:gridCol>
                <a:gridCol w="985625">
                  <a:extLst>
                    <a:ext uri="{9D8B030D-6E8A-4147-A177-3AD203B41FA5}">
                      <a16:colId xmlns:a16="http://schemas.microsoft.com/office/drawing/2014/main" val="2446386500"/>
                    </a:ext>
                  </a:extLst>
                </a:gridCol>
                <a:gridCol w="915234">
                  <a:extLst>
                    <a:ext uri="{9D8B030D-6E8A-4147-A177-3AD203B41FA5}">
                      <a16:colId xmlns:a16="http://schemas.microsoft.com/office/drawing/2014/main" val="3308918160"/>
                    </a:ext>
                  </a:extLst>
                </a:gridCol>
                <a:gridCol w="1014655">
                  <a:extLst>
                    <a:ext uri="{9D8B030D-6E8A-4147-A177-3AD203B41FA5}">
                      <a16:colId xmlns:a16="http://schemas.microsoft.com/office/drawing/2014/main" val="1854486728"/>
                    </a:ext>
                  </a:extLst>
                </a:gridCol>
                <a:gridCol w="1063637">
                  <a:extLst>
                    <a:ext uri="{9D8B030D-6E8A-4147-A177-3AD203B41FA5}">
                      <a16:colId xmlns:a16="http://schemas.microsoft.com/office/drawing/2014/main" val="1808496511"/>
                    </a:ext>
                  </a:extLst>
                </a:gridCol>
              </a:tblGrid>
              <a:tr h="720585">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200" b="0"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0"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0"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0"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1,100​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$7,000​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20​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$16,000​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$25,000​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40​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bl>
          </a:graphicData>
        </a:graphic>
      </p:graphicFrame>
      <p:graphicFrame>
        <p:nvGraphicFramePr>
          <p:cNvPr id="87" name="Content Placeholder 86" descr="Chart Placeholder">
            <a:extLst>
              <a:ext uri="{FF2B5EF4-FFF2-40B4-BE49-F238E27FC236}">
                <a16:creationId xmlns:a16="http://schemas.microsoft.com/office/drawing/2014/main" id="{B24A253B-8CBC-4BE8-90BF-7006A0DC66E1}"/>
              </a:ext>
            </a:extLst>
          </p:cNvPr>
          <p:cNvGraphicFramePr>
            <a:graphicFrameLocks noGrp="1"/>
          </p:cNvGraphicFramePr>
          <p:nvPr>
            <p:ph sz="quarter" idx="36"/>
            <p:extLst>
              <p:ext uri="{D42A27DB-BD31-4B8C-83A1-F6EECF244321}">
                <p14:modId xmlns:p14="http://schemas.microsoft.com/office/powerpoint/2010/main" val="2993324706"/>
              </p:ext>
            </p:extLst>
          </p:nvPr>
        </p:nvGraphicFramePr>
        <p:xfrm>
          <a:off x="7027863" y="3106738"/>
          <a:ext cx="4252912"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DFD7703-126A-48E3-A3B0-C2CD623BDE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E5A6E0A-0360-464C-B6EB-6A88D503FA0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651D04C2-233E-415F-8309-2906D8AB28FB}"/>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33</a:t>
            </a:fld>
            <a:endParaRPr lang="en-US" dirty="0"/>
          </a:p>
        </p:txBody>
      </p:sp>
    </p:spTree>
    <p:extLst>
      <p:ext uri="{BB962C8B-B14F-4D97-AF65-F5344CB8AC3E}">
        <p14:creationId xmlns:p14="http://schemas.microsoft.com/office/powerpoint/2010/main" val="1876870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08558695-BE35-4EE0-BB6E-13295A197464}"/>
              </a:ext>
            </a:extLst>
          </p:cNvPr>
          <p:cNvSpPr>
            <a:spLocks noGrp="1"/>
          </p:cNvSpPr>
          <p:nvPr>
            <p:ph type="title"/>
          </p:nvPr>
        </p:nvSpPr>
        <p:spPr>
          <a:xfrm>
            <a:off x="4292600" y="693738"/>
            <a:ext cx="3606800" cy="633412"/>
          </a:xfrm>
        </p:spPr>
        <p:txBody>
          <a:bodyPr/>
          <a:lstStyle/>
          <a:p>
            <a:r>
              <a:rPr lang="en-US" noProof="0" dirty="0"/>
              <a:t>2-year action plan</a:t>
            </a:r>
            <a:endParaRPr lang="en-US" dirty="0"/>
          </a:p>
        </p:txBody>
      </p:sp>
      <p:sp>
        <p:nvSpPr>
          <p:cNvPr id="34" name="Text Placeholder 33">
            <a:extLst>
              <a:ext uri="{FF2B5EF4-FFF2-40B4-BE49-F238E27FC236}">
                <a16:creationId xmlns:a16="http://schemas.microsoft.com/office/drawing/2014/main" id="{1C53C72A-647D-4F5E-A586-3DC1C8259188}"/>
              </a:ext>
            </a:extLst>
          </p:cNvPr>
          <p:cNvSpPr>
            <a:spLocks noGrp="1"/>
          </p:cNvSpPr>
          <p:nvPr>
            <p:ph type="body" sz="quarter" idx="43"/>
          </p:nvPr>
        </p:nvSpPr>
        <p:spPr>
          <a:xfrm>
            <a:off x="2029367" y="2200550"/>
            <a:ext cx="1440088" cy="469597"/>
          </a:xfrm>
        </p:spPr>
        <p:txBody>
          <a:bodyPr/>
          <a:lstStyle/>
          <a:p>
            <a:r>
              <a:rPr lang="en-ZA" dirty="0"/>
              <a:t>Get volunteers​</a:t>
            </a:r>
          </a:p>
        </p:txBody>
      </p:sp>
      <p:sp>
        <p:nvSpPr>
          <p:cNvPr id="35" name="Text Placeholder 34">
            <a:extLst>
              <a:ext uri="{FF2B5EF4-FFF2-40B4-BE49-F238E27FC236}">
                <a16:creationId xmlns:a16="http://schemas.microsoft.com/office/drawing/2014/main" id="{399BB46D-0770-445F-A0CD-68BD0B34BD3E}"/>
              </a:ext>
            </a:extLst>
          </p:cNvPr>
          <p:cNvSpPr>
            <a:spLocks noGrp="1"/>
          </p:cNvSpPr>
          <p:nvPr>
            <p:ph type="body" sz="quarter" idx="44"/>
          </p:nvPr>
        </p:nvSpPr>
        <p:spPr>
          <a:xfrm>
            <a:off x="4397612" y="2200550"/>
            <a:ext cx="1440088" cy="469597"/>
          </a:xfrm>
        </p:spPr>
        <p:txBody>
          <a:bodyPr/>
          <a:lstStyle/>
          <a:p>
            <a:r>
              <a:rPr lang="en-ZA" dirty="0"/>
              <a:t>Gather feedback​</a:t>
            </a:r>
          </a:p>
        </p:txBody>
      </p:sp>
      <p:sp>
        <p:nvSpPr>
          <p:cNvPr id="36" name="Text Placeholder 35">
            <a:extLst>
              <a:ext uri="{FF2B5EF4-FFF2-40B4-BE49-F238E27FC236}">
                <a16:creationId xmlns:a16="http://schemas.microsoft.com/office/drawing/2014/main" id="{6A6B1C4D-B409-4AE3-88DC-D6338DE965F6}"/>
              </a:ext>
            </a:extLst>
          </p:cNvPr>
          <p:cNvSpPr>
            <a:spLocks noGrp="1"/>
          </p:cNvSpPr>
          <p:nvPr>
            <p:ph type="body" sz="quarter" idx="45"/>
          </p:nvPr>
        </p:nvSpPr>
        <p:spPr>
          <a:xfrm>
            <a:off x="8344687" y="2200550"/>
            <a:ext cx="1440088" cy="469597"/>
          </a:xfrm>
        </p:spPr>
        <p:txBody>
          <a:bodyPr/>
          <a:lstStyle/>
          <a:p>
            <a:r>
              <a:rPr lang="en-ZA" dirty="0"/>
              <a:t>Deliver to consumers​</a:t>
            </a:r>
          </a:p>
        </p:txBody>
      </p:sp>
      <p:sp>
        <p:nvSpPr>
          <p:cNvPr id="32" name="Text Placeholder 31">
            <a:extLst>
              <a:ext uri="{FF2B5EF4-FFF2-40B4-BE49-F238E27FC236}">
                <a16:creationId xmlns:a16="http://schemas.microsoft.com/office/drawing/2014/main" id="{348FDA6F-3429-4031-8FFE-6F210904C213}"/>
              </a:ext>
            </a:extLst>
          </p:cNvPr>
          <p:cNvSpPr>
            <a:spLocks noGrp="1"/>
          </p:cNvSpPr>
          <p:nvPr>
            <p:ph type="body" sz="quarter" idx="41"/>
          </p:nvPr>
        </p:nvSpPr>
        <p:spPr>
          <a:xfrm>
            <a:off x="696804" y="2739533"/>
            <a:ext cx="1021001" cy="501726"/>
          </a:xfrm>
        </p:spPr>
        <p:txBody>
          <a:bodyPr/>
          <a:lstStyle/>
          <a:p>
            <a:r>
              <a:rPr lang="en-US" dirty="0"/>
              <a:t>20XX</a:t>
            </a:r>
          </a:p>
        </p:txBody>
      </p:sp>
      <p:sp>
        <p:nvSpPr>
          <p:cNvPr id="174" name="Text Placeholder 173">
            <a:extLst>
              <a:ext uri="{FF2B5EF4-FFF2-40B4-BE49-F238E27FC236}">
                <a16:creationId xmlns:a16="http://schemas.microsoft.com/office/drawing/2014/main" id="{A0CC0882-5516-4483-B475-5B6F1E8CF7C5}"/>
              </a:ext>
            </a:extLst>
          </p:cNvPr>
          <p:cNvSpPr>
            <a:spLocks noGrp="1"/>
          </p:cNvSpPr>
          <p:nvPr>
            <p:ph type="body" sz="quarter" idx="17"/>
          </p:nvPr>
        </p:nvSpPr>
        <p:spPr>
          <a:xfrm>
            <a:off x="1712346" y="3170170"/>
            <a:ext cx="495300" cy="652276"/>
          </a:xfrm>
        </p:spPr>
        <p:txBody>
          <a:bodyPr/>
          <a:lstStyle/>
          <a:p>
            <a:r>
              <a:rPr lang="en-US" dirty="0"/>
              <a:t>Jan</a:t>
            </a:r>
          </a:p>
        </p:txBody>
      </p:sp>
      <p:sp>
        <p:nvSpPr>
          <p:cNvPr id="175" name="Text Placeholder 174">
            <a:extLst>
              <a:ext uri="{FF2B5EF4-FFF2-40B4-BE49-F238E27FC236}">
                <a16:creationId xmlns:a16="http://schemas.microsoft.com/office/drawing/2014/main" id="{EF15278C-ABAD-426D-B35B-69B713F8199B}"/>
              </a:ext>
            </a:extLst>
          </p:cNvPr>
          <p:cNvSpPr>
            <a:spLocks noGrp="1"/>
          </p:cNvSpPr>
          <p:nvPr>
            <p:ph type="body" sz="quarter" idx="18"/>
          </p:nvPr>
        </p:nvSpPr>
        <p:spPr>
          <a:xfrm>
            <a:off x="2501761" y="3170170"/>
            <a:ext cx="495300" cy="652276"/>
          </a:xfrm>
        </p:spPr>
        <p:txBody>
          <a:bodyPr/>
          <a:lstStyle/>
          <a:p>
            <a:r>
              <a:rPr lang="en-US" dirty="0"/>
              <a:t>Feb</a:t>
            </a:r>
          </a:p>
        </p:txBody>
      </p:sp>
      <p:sp>
        <p:nvSpPr>
          <p:cNvPr id="176" name="Text Placeholder 175">
            <a:extLst>
              <a:ext uri="{FF2B5EF4-FFF2-40B4-BE49-F238E27FC236}">
                <a16:creationId xmlns:a16="http://schemas.microsoft.com/office/drawing/2014/main" id="{796AF702-9970-40C9-8EE9-94B414AA6326}"/>
              </a:ext>
            </a:extLst>
          </p:cNvPr>
          <p:cNvSpPr>
            <a:spLocks noGrp="1"/>
          </p:cNvSpPr>
          <p:nvPr>
            <p:ph type="body" sz="quarter" idx="19"/>
          </p:nvPr>
        </p:nvSpPr>
        <p:spPr>
          <a:xfrm>
            <a:off x="3291176" y="3170170"/>
            <a:ext cx="495300" cy="652276"/>
          </a:xfrm>
        </p:spPr>
        <p:txBody>
          <a:bodyPr/>
          <a:lstStyle/>
          <a:p>
            <a:r>
              <a:rPr lang="en-US" dirty="0"/>
              <a:t>Mar</a:t>
            </a:r>
          </a:p>
        </p:txBody>
      </p:sp>
      <p:sp>
        <p:nvSpPr>
          <p:cNvPr id="177" name="Text Placeholder 176">
            <a:extLst>
              <a:ext uri="{FF2B5EF4-FFF2-40B4-BE49-F238E27FC236}">
                <a16:creationId xmlns:a16="http://schemas.microsoft.com/office/drawing/2014/main" id="{06869098-68A6-480F-ADF8-A7E3E7E4F772}"/>
              </a:ext>
            </a:extLst>
          </p:cNvPr>
          <p:cNvSpPr>
            <a:spLocks noGrp="1"/>
          </p:cNvSpPr>
          <p:nvPr>
            <p:ph type="body" sz="quarter" idx="20"/>
          </p:nvPr>
        </p:nvSpPr>
        <p:spPr>
          <a:xfrm>
            <a:off x="4080591" y="3170170"/>
            <a:ext cx="495300" cy="652276"/>
          </a:xfrm>
        </p:spPr>
        <p:txBody>
          <a:bodyPr/>
          <a:lstStyle/>
          <a:p>
            <a:r>
              <a:rPr lang="en-US" dirty="0"/>
              <a:t>Apr</a:t>
            </a:r>
          </a:p>
        </p:txBody>
      </p:sp>
      <p:sp>
        <p:nvSpPr>
          <p:cNvPr id="178" name="Text Placeholder 177">
            <a:extLst>
              <a:ext uri="{FF2B5EF4-FFF2-40B4-BE49-F238E27FC236}">
                <a16:creationId xmlns:a16="http://schemas.microsoft.com/office/drawing/2014/main" id="{AD021D45-FAF7-4D66-B9C2-A81E1B5E864E}"/>
              </a:ext>
            </a:extLst>
          </p:cNvPr>
          <p:cNvSpPr>
            <a:spLocks noGrp="1"/>
          </p:cNvSpPr>
          <p:nvPr>
            <p:ph type="body" sz="quarter" idx="21"/>
          </p:nvPr>
        </p:nvSpPr>
        <p:spPr>
          <a:xfrm>
            <a:off x="4810807" y="3170170"/>
            <a:ext cx="615310" cy="652276"/>
          </a:xfrm>
        </p:spPr>
        <p:txBody>
          <a:bodyPr/>
          <a:lstStyle/>
          <a:p>
            <a:r>
              <a:rPr lang="en-US" dirty="0"/>
              <a:t>May</a:t>
            </a:r>
          </a:p>
        </p:txBody>
      </p:sp>
      <p:sp>
        <p:nvSpPr>
          <p:cNvPr id="179" name="Text Placeholder 178">
            <a:extLst>
              <a:ext uri="{FF2B5EF4-FFF2-40B4-BE49-F238E27FC236}">
                <a16:creationId xmlns:a16="http://schemas.microsoft.com/office/drawing/2014/main" id="{71A5A1BE-92CF-4557-94F8-E986C6827715}"/>
              </a:ext>
            </a:extLst>
          </p:cNvPr>
          <p:cNvSpPr>
            <a:spLocks noGrp="1"/>
          </p:cNvSpPr>
          <p:nvPr>
            <p:ph type="body" sz="quarter" idx="22"/>
          </p:nvPr>
        </p:nvSpPr>
        <p:spPr>
          <a:xfrm>
            <a:off x="5659421" y="3170170"/>
            <a:ext cx="495300" cy="652276"/>
          </a:xfrm>
        </p:spPr>
        <p:txBody>
          <a:bodyPr/>
          <a:lstStyle/>
          <a:p>
            <a:r>
              <a:rPr lang="en-US" dirty="0"/>
              <a:t>Jun</a:t>
            </a:r>
          </a:p>
        </p:txBody>
      </p:sp>
      <p:sp>
        <p:nvSpPr>
          <p:cNvPr id="180" name="Text Placeholder 179">
            <a:extLst>
              <a:ext uri="{FF2B5EF4-FFF2-40B4-BE49-F238E27FC236}">
                <a16:creationId xmlns:a16="http://schemas.microsoft.com/office/drawing/2014/main" id="{5C5DF15A-133A-468A-AC39-E25A57532AD6}"/>
              </a:ext>
            </a:extLst>
          </p:cNvPr>
          <p:cNvSpPr>
            <a:spLocks noGrp="1"/>
          </p:cNvSpPr>
          <p:nvPr>
            <p:ph type="body" sz="quarter" idx="23"/>
          </p:nvPr>
        </p:nvSpPr>
        <p:spPr>
          <a:xfrm>
            <a:off x="6448836" y="3170170"/>
            <a:ext cx="495300" cy="652276"/>
          </a:xfrm>
        </p:spPr>
        <p:txBody>
          <a:bodyPr/>
          <a:lstStyle/>
          <a:p>
            <a:r>
              <a:rPr lang="en-US" dirty="0"/>
              <a:t>Jul</a:t>
            </a:r>
          </a:p>
        </p:txBody>
      </p:sp>
      <p:sp>
        <p:nvSpPr>
          <p:cNvPr id="181" name="Text Placeholder 180">
            <a:extLst>
              <a:ext uri="{FF2B5EF4-FFF2-40B4-BE49-F238E27FC236}">
                <a16:creationId xmlns:a16="http://schemas.microsoft.com/office/drawing/2014/main" id="{FE61BD45-DE02-4EB3-BAEF-2EDF1746E6F4}"/>
              </a:ext>
            </a:extLst>
          </p:cNvPr>
          <p:cNvSpPr>
            <a:spLocks noGrp="1"/>
          </p:cNvSpPr>
          <p:nvPr>
            <p:ph type="body" sz="quarter" idx="24"/>
          </p:nvPr>
        </p:nvSpPr>
        <p:spPr>
          <a:xfrm>
            <a:off x="7238251" y="3170170"/>
            <a:ext cx="495300" cy="652276"/>
          </a:xfrm>
        </p:spPr>
        <p:txBody>
          <a:bodyPr/>
          <a:lstStyle/>
          <a:p>
            <a:r>
              <a:rPr lang="en-US" dirty="0"/>
              <a:t>Aug</a:t>
            </a:r>
          </a:p>
        </p:txBody>
      </p:sp>
      <p:sp>
        <p:nvSpPr>
          <p:cNvPr id="182" name="Text Placeholder 181">
            <a:extLst>
              <a:ext uri="{FF2B5EF4-FFF2-40B4-BE49-F238E27FC236}">
                <a16:creationId xmlns:a16="http://schemas.microsoft.com/office/drawing/2014/main" id="{C36E6F40-B4B8-41ED-B6CE-8C2174836BDA}"/>
              </a:ext>
            </a:extLst>
          </p:cNvPr>
          <p:cNvSpPr>
            <a:spLocks noGrp="1"/>
          </p:cNvSpPr>
          <p:nvPr>
            <p:ph type="body" sz="quarter" idx="25"/>
          </p:nvPr>
        </p:nvSpPr>
        <p:spPr>
          <a:xfrm>
            <a:off x="8027666" y="3170170"/>
            <a:ext cx="495300" cy="652276"/>
          </a:xfrm>
        </p:spPr>
        <p:txBody>
          <a:bodyPr/>
          <a:lstStyle/>
          <a:p>
            <a:r>
              <a:rPr lang="en-US" dirty="0"/>
              <a:t>Sep</a:t>
            </a:r>
          </a:p>
        </p:txBody>
      </p:sp>
      <p:sp>
        <p:nvSpPr>
          <p:cNvPr id="183" name="Text Placeholder 182">
            <a:extLst>
              <a:ext uri="{FF2B5EF4-FFF2-40B4-BE49-F238E27FC236}">
                <a16:creationId xmlns:a16="http://schemas.microsoft.com/office/drawing/2014/main" id="{0DCB6313-C2E3-48EF-9C72-0C51FAF7B3E8}"/>
              </a:ext>
            </a:extLst>
          </p:cNvPr>
          <p:cNvSpPr>
            <a:spLocks noGrp="1"/>
          </p:cNvSpPr>
          <p:nvPr>
            <p:ph type="body" sz="quarter" idx="26"/>
          </p:nvPr>
        </p:nvSpPr>
        <p:spPr>
          <a:xfrm>
            <a:off x="8817081" y="3170170"/>
            <a:ext cx="495300" cy="652276"/>
          </a:xfrm>
        </p:spPr>
        <p:txBody>
          <a:bodyPr/>
          <a:lstStyle/>
          <a:p>
            <a:r>
              <a:rPr lang="en-US" dirty="0"/>
              <a:t>Oct</a:t>
            </a:r>
          </a:p>
        </p:txBody>
      </p:sp>
      <p:sp>
        <p:nvSpPr>
          <p:cNvPr id="184" name="Text Placeholder 183">
            <a:extLst>
              <a:ext uri="{FF2B5EF4-FFF2-40B4-BE49-F238E27FC236}">
                <a16:creationId xmlns:a16="http://schemas.microsoft.com/office/drawing/2014/main" id="{CD7D8B11-19D6-4D60-A8D8-D13FAEE6D5FE}"/>
              </a:ext>
            </a:extLst>
          </p:cNvPr>
          <p:cNvSpPr>
            <a:spLocks noGrp="1"/>
          </p:cNvSpPr>
          <p:nvPr>
            <p:ph type="body" sz="quarter" idx="27"/>
          </p:nvPr>
        </p:nvSpPr>
        <p:spPr>
          <a:xfrm>
            <a:off x="9606496" y="3170170"/>
            <a:ext cx="495300" cy="652276"/>
          </a:xfrm>
        </p:spPr>
        <p:txBody>
          <a:bodyPr/>
          <a:lstStyle/>
          <a:p>
            <a:r>
              <a:rPr lang="en-US" dirty="0"/>
              <a:t>Nov</a:t>
            </a:r>
          </a:p>
        </p:txBody>
      </p:sp>
      <p:sp>
        <p:nvSpPr>
          <p:cNvPr id="185" name="Text Placeholder 184">
            <a:extLst>
              <a:ext uri="{FF2B5EF4-FFF2-40B4-BE49-F238E27FC236}">
                <a16:creationId xmlns:a16="http://schemas.microsoft.com/office/drawing/2014/main" id="{53B80567-58CE-47E3-9593-B9031A7C3D87}"/>
              </a:ext>
            </a:extLst>
          </p:cNvPr>
          <p:cNvSpPr>
            <a:spLocks noGrp="1"/>
          </p:cNvSpPr>
          <p:nvPr>
            <p:ph type="body" sz="quarter" idx="28"/>
          </p:nvPr>
        </p:nvSpPr>
        <p:spPr>
          <a:xfrm>
            <a:off x="10395907" y="3170170"/>
            <a:ext cx="495300" cy="652276"/>
          </a:xfrm>
        </p:spPr>
        <p:txBody>
          <a:bodyPr/>
          <a:lstStyle/>
          <a:p>
            <a:r>
              <a:rPr lang="en-US" dirty="0"/>
              <a:t>Dec</a:t>
            </a:r>
          </a:p>
        </p:txBody>
      </p:sp>
      <p:sp>
        <p:nvSpPr>
          <p:cNvPr id="37" name="Text Placeholder 36">
            <a:extLst>
              <a:ext uri="{FF2B5EF4-FFF2-40B4-BE49-F238E27FC236}">
                <a16:creationId xmlns:a16="http://schemas.microsoft.com/office/drawing/2014/main" id="{18950EEF-964E-4B62-8DC0-45C212800A8A}"/>
              </a:ext>
            </a:extLst>
          </p:cNvPr>
          <p:cNvSpPr>
            <a:spLocks noGrp="1"/>
          </p:cNvSpPr>
          <p:nvPr>
            <p:ph type="body" sz="quarter" idx="46"/>
          </p:nvPr>
        </p:nvSpPr>
        <p:spPr>
          <a:xfrm>
            <a:off x="2029367" y="4003137"/>
            <a:ext cx="1440088" cy="408780"/>
          </a:xfrm>
        </p:spPr>
        <p:txBody>
          <a:bodyPr/>
          <a:lstStyle/>
          <a:p>
            <a:r>
              <a:rPr lang="en-ZA" dirty="0"/>
              <a:t>Run focus groups</a:t>
            </a:r>
            <a:r>
              <a:rPr lang="en-US" dirty="0"/>
              <a:t>​</a:t>
            </a:r>
          </a:p>
        </p:txBody>
      </p:sp>
      <p:sp>
        <p:nvSpPr>
          <p:cNvPr id="38" name="Text Placeholder 37">
            <a:extLst>
              <a:ext uri="{FF2B5EF4-FFF2-40B4-BE49-F238E27FC236}">
                <a16:creationId xmlns:a16="http://schemas.microsoft.com/office/drawing/2014/main" id="{FED129B9-5854-4218-9D5D-707D3B34DCE7}"/>
              </a:ext>
            </a:extLst>
          </p:cNvPr>
          <p:cNvSpPr>
            <a:spLocks noGrp="1"/>
          </p:cNvSpPr>
          <p:nvPr>
            <p:ph type="body" sz="quarter" idx="47"/>
          </p:nvPr>
        </p:nvSpPr>
        <p:spPr>
          <a:xfrm>
            <a:off x="5976442" y="4003137"/>
            <a:ext cx="1440088" cy="408780"/>
          </a:xfrm>
        </p:spPr>
        <p:txBody>
          <a:bodyPr/>
          <a:lstStyle/>
          <a:p>
            <a:r>
              <a:rPr lang="en-ZA" dirty="0"/>
              <a:t>Test with farms​</a:t>
            </a:r>
          </a:p>
        </p:txBody>
      </p:sp>
      <p:sp>
        <p:nvSpPr>
          <p:cNvPr id="39" name="Text Placeholder 38">
            <a:extLst>
              <a:ext uri="{FF2B5EF4-FFF2-40B4-BE49-F238E27FC236}">
                <a16:creationId xmlns:a16="http://schemas.microsoft.com/office/drawing/2014/main" id="{B64E57FA-5797-49C7-9000-5C5DC208BBC9}"/>
              </a:ext>
            </a:extLst>
          </p:cNvPr>
          <p:cNvSpPr>
            <a:spLocks noGrp="1"/>
          </p:cNvSpPr>
          <p:nvPr>
            <p:ph type="body" sz="quarter" idx="48"/>
          </p:nvPr>
        </p:nvSpPr>
        <p:spPr>
          <a:xfrm>
            <a:off x="9923517" y="4003137"/>
            <a:ext cx="1440088" cy="408780"/>
          </a:xfrm>
        </p:spPr>
        <p:txBody>
          <a:bodyPr/>
          <a:lstStyle/>
          <a:p>
            <a:r>
              <a:rPr lang="en-ZA" dirty="0"/>
              <a:t>Regional launch</a:t>
            </a:r>
            <a:r>
              <a:rPr lang="en-US" dirty="0"/>
              <a:t>​</a:t>
            </a:r>
          </a:p>
        </p:txBody>
      </p:sp>
      <p:sp>
        <p:nvSpPr>
          <p:cNvPr id="33" name="Text Placeholder 32">
            <a:extLst>
              <a:ext uri="{FF2B5EF4-FFF2-40B4-BE49-F238E27FC236}">
                <a16:creationId xmlns:a16="http://schemas.microsoft.com/office/drawing/2014/main" id="{A0A66611-D318-48C9-9B6F-303CDFF9CC5A}"/>
              </a:ext>
            </a:extLst>
          </p:cNvPr>
          <p:cNvSpPr>
            <a:spLocks noGrp="1"/>
          </p:cNvSpPr>
          <p:nvPr>
            <p:ph type="body" sz="quarter" idx="42"/>
          </p:nvPr>
        </p:nvSpPr>
        <p:spPr>
          <a:xfrm>
            <a:off x="696804" y="4437609"/>
            <a:ext cx="1021001" cy="501726"/>
          </a:xfrm>
        </p:spPr>
        <p:txBody>
          <a:bodyPr/>
          <a:lstStyle/>
          <a:p>
            <a:r>
              <a:rPr lang="en-US" dirty="0"/>
              <a:t>20XX</a:t>
            </a:r>
          </a:p>
        </p:txBody>
      </p:sp>
      <p:sp>
        <p:nvSpPr>
          <p:cNvPr id="186" name="Text Placeholder 185">
            <a:extLst>
              <a:ext uri="{FF2B5EF4-FFF2-40B4-BE49-F238E27FC236}">
                <a16:creationId xmlns:a16="http://schemas.microsoft.com/office/drawing/2014/main" id="{5ED1F34E-1F11-4DBB-AF35-C69FFFD24786}"/>
              </a:ext>
            </a:extLst>
          </p:cNvPr>
          <p:cNvSpPr>
            <a:spLocks noGrp="1"/>
          </p:cNvSpPr>
          <p:nvPr>
            <p:ph type="body" sz="quarter" idx="29"/>
          </p:nvPr>
        </p:nvSpPr>
        <p:spPr>
          <a:xfrm>
            <a:off x="1712346" y="4871997"/>
            <a:ext cx="495300" cy="652272"/>
          </a:xfrm>
        </p:spPr>
        <p:txBody>
          <a:bodyPr/>
          <a:lstStyle/>
          <a:p>
            <a:r>
              <a:rPr lang="en-US" dirty="0"/>
              <a:t>Jan</a:t>
            </a:r>
          </a:p>
        </p:txBody>
      </p:sp>
      <p:sp>
        <p:nvSpPr>
          <p:cNvPr id="187" name="Text Placeholder 186">
            <a:extLst>
              <a:ext uri="{FF2B5EF4-FFF2-40B4-BE49-F238E27FC236}">
                <a16:creationId xmlns:a16="http://schemas.microsoft.com/office/drawing/2014/main" id="{FFF65FE3-CB9E-46B4-B21D-B9A2C18447F6}"/>
              </a:ext>
            </a:extLst>
          </p:cNvPr>
          <p:cNvSpPr>
            <a:spLocks noGrp="1"/>
          </p:cNvSpPr>
          <p:nvPr>
            <p:ph type="body" sz="quarter" idx="30"/>
          </p:nvPr>
        </p:nvSpPr>
        <p:spPr>
          <a:xfrm>
            <a:off x="2501761" y="4871997"/>
            <a:ext cx="495300" cy="652272"/>
          </a:xfrm>
        </p:spPr>
        <p:txBody>
          <a:bodyPr/>
          <a:lstStyle/>
          <a:p>
            <a:r>
              <a:rPr lang="en-US" dirty="0"/>
              <a:t>Feb</a:t>
            </a:r>
          </a:p>
        </p:txBody>
      </p:sp>
      <p:sp>
        <p:nvSpPr>
          <p:cNvPr id="188" name="Text Placeholder 187">
            <a:extLst>
              <a:ext uri="{FF2B5EF4-FFF2-40B4-BE49-F238E27FC236}">
                <a16:creationId xmlns:a16="http://schemas.microsoft.com/office/drawing/2014/main" id="{859F86C1-A2CC-4166-B4E2-F04250C693BC}"/>
              </a:ext>
            </a:extLst>
          </p:cNvPr>
          <p:cNvSpPr>
            <a:spLocks noGrp="1"/>
          </p:cNvSpPr>
          <p:nvPr>
            <p:ph type="body" sz="quarter" idx="31"/>
          </p:nvPr>
        </p:nvSpPr>
        <p:spPr>
          <a:xfrm>
            <a:off x="3291176" y="4871997"/>
            <a:ext cx="495300" cy="652272"/>
          </a:xfrm>
        </p:spPr>
        <p:txBody>
          <a:bodyPr/>
          <a:lstStyle/>
          <a:p>
            <a:r>
              <a:rPr lang="en-US" dirty="0"/>
              <a:t>Mar</a:t>
            </a:r>
          </a:p>
        </p:txBody>
      </p:sp>
      <p:sp>
        <p:nvSpPr>
          <p:cNvPr id="189" name="Text Placeholder 188">
            <a:extLst>
              <a:ext uri="{FF2B5EF4-FFF2-40B4-BE49-F238E27FC236}">
                <a16:creationId xmlns:a16="http://schemas.microsoft.com/office/drawing/2014/main" id="{E37B2B2B-AEA5-429C-A352-B3A35D9714B9}"/>
              </a:ext>
            </a:extLst>
          </p:cNvPr>
          <p:cNvSpPr>
            <a:spLocks noGrp="1"/>
          </p:cNvSpPr>
          <p:nvPr>
            <p:ph type="body" sz="quarter" idx="32"/>
          </p:nvPr>
        </p:nvSpPr>
        <p:spPr>
          <a:xfrm>
            <a:off x="4080591" y="4871997"/>
            <a:ext cx="495300" cy="652272"/>
          </a:xfrm>
        </p:spPr>
        <p:txBody>
          <a:bodyPr/>
          <a:lstStyle/>
          <a:p>
            <a:r>
              <a:rPr lang="en-US" dirty="0"/>
              <a:t>Apr</a:t>
            </a:r>
          </a:p>
        </p:txBody>
      </p:sp>
      <p:sp>
        <p:nvSpPr>
          <p:cNvPr id="190" name="Text Placeholder 189">
            <a:extLst>
              <a:ext uri="{FF2B5EF4-FFF2-40B4-BE49-F238E27FC236}">
                <a16:creationId xmlns:a16="http://schemas.microsoft.com/office/drawing/2014/main" id="{8039BE05-7838-42F5-B60C-C825A8E058BA}"/>
              </a:ext>
            </a:extLst>
          </p:cNvPr>
          <p:cNvSpPr>
            <a:spLocks noGrp="1"/>
          </p:cNvSpPr>
          <p:nvPr>
            <p:ph type="body" sz="quarter" idx="33"/>
          </p:nvPr>
        </p:nvSpPr>
        <p:spPr>
          <a:xfrm>
            <a:off x="4810807" y="4871997"/>
            <a:ext cx="615310" cy="652272"/>
          </a:xfrm>
        </p:spPr>
        <p:txBody>
          <a:bodyPr/>
          <a:lstStyle/>
          <a:p>
            <a:r>
              <a:rPr lang="en-US" dirty="0"/>
              <a:t>May</a:t>
            </a:r>
          </a:p>
        </p:txBody>
      </p:sp>
      <p:sp>
        <p:nvSpPr>
          <p:cNvPr id="191" name="Text Placeholder 190">
            <a:extLst>
              <a:ext uri="{FF2B5EF4-FFF2-40B4-BE49-F238E27FC236}">
                <a16:creationId xmlns:a16="http://schemas.microsoft.com/office/drawing/2014/main" id="{06401AC3-502F-4C74-92E7-F2E70BDC2CB0}"/>
              </a:ext>
            </a:extLst>
          </p:cNvPr>
          <p:cNvSpPr>
            <a:spLocks noGrp="1"/>
          </p:cNvSpPr>
          <p:nvPr>
            <p:ph type="body" sz="quarter" idx="34"/>
          </p:nvPr>
        </p:nvSpPr>
        <p:spPr>
          <a:xfrm>
            <a:off x="5659421" y="4871997"/>
            <a:ext cx="495300" cy="652272"/>
          </a:xfrm>
        </p:spPr>
        <p:txBody>
          <a:bodyPr/>
          <a:lstStyle/>
          <a:p>
            <a:r>
              <a:rPr lang="en-US" dirty="0"/>
              <a:t>Jun</a:t>
            </a:r>
          </a:p>
        </p:txBody>
      </p:sp>
      <p:sp>
        <p:nvSpPr>
          <p:cNvPr id="192" name="Text Placeholder 191">
            <a:extLst>
              <a:ext uri="{FF2B5EF4-FFF2-40B4-BE49-F238E27FC236}">
                <a16:creationId xmlns:a16="http://schemas.microsoft.com/office/drawing/2014/main" id="{38BFD19C-89D5-406C-BB24-C94A97196ED3}"/>
              </a:ext>
            </a:extLst>
          </p:cNvPr>
          <p:cNvSpPr>
            <a:spLocks noGrp="1"/>
          </p:cNvSpPr>
          <p:nvPr>
            <p:ph type="body" sz="quarter" idx="35"/>
          </p:nvPr>
        </p:nvSpPr>
        <p:spPr>
          <a:xfrm>
            <a:off x="6448836" y="4871997"/>
            <a:ext cx="495300" cy="652272"/>
          </a:xfrm>
        </p:spPr>
        <p:txBody>
          <a:bodyPr/>
          <a:lstStyle/>
          <a:p>
            <a:r>
              <a:rPr lang="en-US" dirty="0"/>
              <a:t>Jul</a:t>
            </a:r>
          </a:p>
        </p:txBody>
      </p:sp>
      <p:sp>
        <p:nvSpPr>
          <p:cNvPr id="193" name="Text Placeholder 192">
            <a:extLst>
              <a:ext uri="{FF2B5EF4-FFF2-40B4-BE49-F238E27FC236}">
                <a16:creationId xmlns:a16="http://schemas.microsoft.com/office/drawing/2014/main" id="{7C1B8E44-55D2-4DBF-8C2D-88B09E9FD341}"/>
              </a:ext>
            </a:extLst>
          </p:cNvPr>
          <p:cNvSpPr>
            <a:spLocks noGrp="1"/>
          </p:cNvSpPr>
          <p:nvPr>
            <p:ph type="body" sz="quarter" idx="36"/>
          </p:nvPr>
        </p:nvSpPr>
        <p:spPr>
          <a:xfrm>
            <a:off x="7238251" y="4871997"/>
            <a:ext cx="495300" cy="652272"/>
          </a:xfrm>
        </p:spPr>
        <p:txBody>
          <a:bodyPr/>
          <a:lstStyle/>
          <a:p>
            <a:r>
              <a:rPr lang="en-US" dirty="0"/>
              <a:t>Aug</a:t>
            </a:r>
          </a:p>
        </p:txBody>
      </p:sp>
      <p:sp>
        <p:nvSpPr>
          <p:cNvPr id="194" name="Text Placeholder 193">
            <a:extLst>
              <a:ext uri="{FF2B5EF4-FFF2-40B4-BE49-F238E27FC236}">
                <a16:creationId xmlns:a16="http://schemas.microsoft.com/office/drawing/2014/main" id="{DBECA04A-1653-459B-B8F0-6AEDC2BF4D25}"/>
              </a:ext>
            </a:extLst>
          </p:cNvPr>
          <p:cNvSpPr>
            <a:spLocks noGrp="1"/>
          </p:cNvSpPr>
          <p:nvPr>
            <p:ph type="body" sz="quarter" idx="37"/>
          </p:nvPr>
        </p:nvSpPr>
        <p:spPr>
          <a:xfrm>
            <a:off x="8027666" y="4871997"/>
            <a:ext cx="495300" cy="652272"/>
          </a:xfrm>
        </p:spPr>
        <p:txBody>
          <a:bodyPr/>
          <a:lstStyle/>
          <a:p>
            <a:r>
              <a:rPr lang="en-US" dirty="0"/>
              <a:t>Sep</a:t>
            </a:r>
          </a:p>
        </p:txBody>
      </p:sp>
      <p:sp>
        <p:nvSpPr>
          <p:cNvPr id="195" name="Text Placeholder 194">
            <a:extLst>
              <a:ext uri="{FF2B5EF4-FFF2-40B4-BE49-F238E27FC236}">
                <a16:creationId xmlns:a16="http://schemas.microsoft.com/office/drawing/2014/main" id="{DB02768E-4179-4DE8-A4EE-AD064756CF77}"/>
              </a:ext>
            </a:extLst>
          </p:cNvPr>
          <p:cNvSpPr>
            <a:spLocks noGrp="1"/>
          </p:cNvSpPr>
          <p:nvPr>
            <p:ph type="body" sz="quarter" idx="38"/>
          </p:nvPr>
        </p:nvSpPr>
        <p:spPr>
          <a:xfrm>
            <a:off x="8817081" y="4871997"/>
            <a:ext cx="495300" cy="652272"/>
          </a:xfrm>
        </p:spPr>
        <p:txBody>
          <a:bodyPr/>
          <a:lstStyle/>
          <a:p>
            <a:r>
              <a:rPr lang="en-US" dirty="0"/>
              <a:t>Oct</a:t>
            </a:r>
          </a:p>
        </p:txBody>
      </p:sp>
      <p:sp>
        <p:nvSpPr>
          <p:cNvPr id="196" name="Text Placeholder 195">
            <a:extLst>
              <a:ext uri="{FF2B5EF4-FFF2-40B4-BE49-F238E27FC236}">
                <a16:creationId xmlns:a16="http://schemas.microsoft.com/office/drawing/2014/main" id="{6D9C5969-EDF7-4B76-8E3D-AA396353A26F}"/>
              </a:ext>
            </a:extLst>
          </p:cNvPr>
          <p:cNvSpPr>
            <a:spLocks noGrp="1"/>
          </p:cNvSpPr>
          <p:nvPr>
            <p:ph type="body" sz="quarter" idx="39"/>
          </p:nvPr>
        </p:nvSpPr>
        <p:spPr>
          <a:xfrm>
            <a:off x="9606496" y="4871997"/>
            <a:ext cx="495300" cy="652272"/>
          </a:xfrm>
        </p:spPr>
        <p:txBody>
          <a:bodyPr/>
          <a:lstStyle/>
          <a:p>
            <a:r>
              <a:rPr lang="en-US" dirty="0"/>
              <a:t>Nov</a:t>
            </a:r>
          </a:p>
        </p:txBody>
      </p:sp>
      <p:sp>
        <p:nvSpPr>
          <p:cNvPr id="197" name="Text Placeholder 196">
            <a:extLst>
              <a:ext uri="{FF2B5EF4-FFF2-40B4-BE49-F238E27FC236}">
                <a16:creationId xmlns:a16="http://schemas.microsoft.com/office/drawing/2014/main" id="{E7E45E00-A135-42C9-869E-325892100B40}"/>
              </a:ext>
            </a:extLst>
          </p:cNvPr>
          <p:cNvSpPr>
            <a:spLocks noGrp="1"/>
          </p:cNvSpPr>
          <p:nvPr>
            <p:ph type="body" sz="quarter" idx="40"/>
          </p:nvPr>
        </p:nvSpPr>
        <p:spPr>
          <a:xfrm>
            <a:off x="10395907" y="4871997"/>
            <a:ext cx="495300" cy="652272"/>
          </a:xfrm>
        </p:spPr>
        <p:txBody>
          <a:bodyPr/>
          <a:lstStyle/>
          <a:p>
            <a:r>
              <a:rPr lang="en-US" dirty="0"/>
              <a:t>Dec</a:t>
            </a:r>
          </a:p>
        </p:txBody>
      </p:sp>
      <p:sp>
        <p:nvSpPr>
          <p:cNvPr id="2" name="Date Placeholder 1">
            <a:extLst>
              <a:ext uri="{FF2B5EF4-FFF2-40B4-BE49-F238E27FC236}">
                <a16:creationId xmlns:a16="http://schemas.microsoft.com/office/drawing/2014/main" id="{6BD00DFF-6831-44EB-A148-4F18A57B6FC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3BF24E-D9E1-45E9-9A99-5CDCDA5968B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5AFDB61-395F-4E72-B3B9-A6C9C081B57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34</a:t>
            </a:fld>
            <a:endParaRPr lang="en-US" dirty="0"/>
          </a:p>
        </p:txBody>
      </p:sp>
    </p:spTree>
    <p:extLst>
      <p:ext uri="{BB962C8B-B14F-4D97-AF65-F5344CB8AC3E}">
        <p14:creationId xmlns:p14="http://schemas.microsoft.com/office/powerpoint/2010/main" val="3849563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32F9891-B6E7-4529-9D22-D1F252613D9A}"/>
              </a:ext>
            </a:extLst>
          </p:cNvPr>
          <p:cNvSpPr>
            <a:spLocks noGrp="1"/>
          </p:cNvSpPr>
          <p:nvPr>
            <p:ph type="title"/>
          </p:nvPr>
        </p:nvSpPr>
        <p:spPr>
          <a:xfrm>
            <a:off x="819728" y="317739"/>
            <a:ext cx="4114800" cy="623923"/>
          </a:xfrm>
        </p:spPr>
        <p:txBody>
          <a:bodyPr/>
          <a:lstStyle/>
          <a:p>
            <a:r>
              <a:rPr lang="en-US" noProof="0" dirty="0"/>
              <a:t>financials</a:t>
            </a:r>
            <a:endParaRPr lang="en-US" dirty="0"/>
          </a:p>
        </p:txBody>
      </p:sp>
      <p:graphicFrame>
        <p:nvGraphicFramePr>
          <p:cNvPr id="31" name="Content Placeholder 30">
            <a:extLst>
              <a:ext uri="{FF2B5EF4-FFF2-40B4-BE49-F238E27FC236}">
                <a16:creationId xmlns:a16="http://schemas.microsoft.com/office/drawing/2014/main" id="{B0373CDF-8D7B-473F-83D5-9DB08615A46D}"/>
              </a:ext>
            </a:extLst>
          </p:cNvPr>
          <p:cNvGraphicFramePr>
            <a:graphicFrameLocks noGrp="1"/>
          </p:cNvGraphicFramePr>
          <p:nvPr>
            <p:ph sz="quarter" idx="15"/>
            <p:extLst>
              <p:ext uri="{D42A27DB-BD31-4B8C-83A1-F6EECF244321}">
                <p14:modId xmlns:p14="http://schemas.microsoft.com/office/powerpoint/2010/main" val="530290330"/>
              </p:ext>
            </p:extLst>
          </p:nvPr>
        </p:nvGraphicFramePr>
        <p:xfrm>
          <a:off x="914400" y="906463"/>
          <a:ext cx="5758665" cy="5069041"/>
        </p:xfrm>
        <a:graphic>
          <a:graphicData uri="http://schemas.openxmlformats.org/drawingml/2006/table">
            <a:tbl>
              <a:tblPr firstRow="1" bandRow="1">
                <a:tableStyleId>{D27102A9-8310-4765-A935-A1911B00CA55}</a:tableStyleId>
              </a:tblPr>
              <a:tblGrid>
                <a:gridCol w="1946927">
                  <a:extLst>
                    <a:ext uri="{9D8B030D-6E8A-4147-A177-3AD203B41FA5}">
                      <a16:colId xmlns:a16="http://schemas.microsoft.com/office/drawing/2014/main" val="1517755082"/>
                    </a:ext>
                  </a:extLst>
                </a:gridCol>
                <a:gridCol w="1150238">
                  <a:extLst>
                    <a:ext uri="{9D8B030D-6E8A-4147-A177-3AD203B41FA5}">
                      <a16:colId xmlns:a16="http://schemas.microsoft.com/office/drawing/2014/main" val="2446386500"/>
                    </a:ext>
                  </a:extLst>
                </a:gridCol>
                <a:gridCol w="1032696">
                  <a:extLst>
                    <a:ext uri="{9D8B030D-6E8A-4147-A177-3AD203B41FA5}">
                      <a16:colId xmlns:a16="http://schemas.microsoft.com/office/drawing/2014/main" val="3308918160"/>
                    </a:ext>
                  </a:extLst>
                </a:gridCol>
                <a:gridCol w="1074674">
                  <a:extLst>
                    <a:ext uri="{9D8B030D-6E8A-4147-A177-3AD203B41FA5}">
                      <a16:colId xmlns:a16="http://schemas.microsoft.com/office/drawing/2014/main" val="1854486728"/>
                    </a:ext>
                  </a:extLst>
                </a:gridCol>
                <a:gridCol w="554130">
                  <a:extLst>
                    <a:ext uri="{9D8B030D-6E8A-4147-A177-3AD203B41FA5}">
                      <a16:colId xmlns:a16="http://schemas.microsoft.com/office/drawing/2014/main" val="1808496511"/>
                    </a:ext>
                  </a:extLst>
                </a:gridCol>
              </a:tblGrid>
              <a:tr h="412269">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accent5">
                              <a:lumMod val="50000"/>
                            </a:schemeClr>
                          </a:solidFill>
                          <a:latin typeface="+mj-lt"/>
                        </a:rPr>
                        <a:t>Year 1</a:t>
                      </a:r>
                    </a:p>
                  </a:txBody>
                  <a:tcPr anchor="ctr"/>
                </a:tc>
                <a:tc>
                  <a:txBody>
                    <a:bodyPr/>
                    <a:lstStyle/>
                    <a:p>
                      <a:pPr algn="r"/>
                      <a:r>
                        <a:rPr lang="en-US" sz="1400" b="0" cap="all" spc="200" baseline="0" dirty="0">
                          <a:solidFill>
                            <a:schemeClr val="accent5">
                              <a:lumMod val="50000"/>
                            </a:schemeClr>
                          </a:solidFill>
                          <a:latin typeface="+mj-lt"/>
                        </a:rPr>
                        <a:t>Year 2</a:t>
                      </a:r>
                    </a:p>
                  </a:txBody>
                  <a:tcPr anchor="ctr"/>
                </a:tc>
                <a:tc>
                  <a:txBody>
                    <a:bodyPr/>
                    <a:lstStyle/>
                    <a:p>
                      <a:pPr algn="r"/>
                      <a:r>
                        <a:rPr lang="en-US" sz="1400" b="0" cap="all" spc="200" baseline="0" dirty="0">
                          <a:solidFill>
                            <a:schemeClr val="accent5">
                              <a:lumMod val="50000"/>
                            </a:schemeClr>
                          </a:solidFill>
                          <a:latin typeface="+mj-lt"/>
                        </a:rPr>
                        <a:t>year 3</a:t>
                      </a:r>
                    </a:p>
                  </a:txBody>
                  <a:tcPr anchor="ctr"/>
                </a:tc>
                <a:tc>
                  <a:txBody>
                    <a:bodyPr/>
                    <a:lstStyle/>
                    <a:p>
                      <a:pPr algn="r"/>
                      <a:endParaRPr lang="en-US" sz="14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accent5">
                              <a:lumMod val="50000"/>
                            </a:schemeClr>
                          </a:solidFill>
                          <a:effectLst/>
                        </a:rPr>
                        <a:t>Detailers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accent5">
                              <a:lumMod val="50000"/>
                            </a:schemeClr>
                          </a:solidFill>
                          <a:effectLst/>
                        </a:rPr>
                        <a:t>Users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accent5">
                              <a:lumMod val="50000"/>
                            </a:schemeClr>
                          </a:solidFill>
                          <a:effectLst/>
                        </a:rPr>
                        <a:t>Sales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accent5">
                              <a:lumMod val="50000"/>
                            </a:schemeClr>
                          </a:solidFill>
                          <a:effectLst/>
                        </a:rPr>
                        <a:t>Average Price per Sale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75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80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90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accent5">
                              <a:lumMod val="50000"/>
                            </a:schemeClr>
                          </a:solidFill>
                          <a:effectLst/>
                        </a:rPr>
                        <a:t>Revenue @ 15%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accent5">
                              <a:lumMod val="50000"/>
                            </a:schemeClr>
                          </a:solidFill>
                          <a:effectLst/>
                        </a:rPr>
                        <a:t>Gross Profit</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j-lt"/>
                      </a:endParaRPr>
                    </a:p>
                  </a:txBody>
                  <a:tcPr anchor="ct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accent5">
                              <a:lumMod val="50000"/>
                            </a:schemeClr>
                          </a:solidFill>
                          <a:effectLst/>
                        </a:rPr>
                        <a:t>Expenses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Sales &amp; Marketing</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38,400,000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151,200,000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Customer Service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1,687,500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9,600,000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70%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Product Development</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10,800,000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base"/>
                      <a:r>
                        <a:rPr lang="en-US" sz="1200" b="0" u="none" strike="noStrike" dirty="0">
                          <a:solidFill>
                            <a:schemeClr val="accent5">
                              <a:lumMod val="50000"/>
                            </a:schemeClr>
                          </a:solidFill>
                          <a:effectLst/>
                        </a:rPr>
                        <a:t>10%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Research</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281,250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4,320,000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accent5">
                              <a:lumMod val="50000"/>
                            </a:schemeClr>
                          </a:solidFill>
                          <a:effectLst/>
                        </a:rPr>
                        <a:t>Total Expenses</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7,593,750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52,800,000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187,920,000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l" rtl="0" fontAlgn="base"/>
                      <a:r>
                        <a:rPr lang="en-US" sz="1200" b="0" u="none" strike="noStrike" dirty="0">
                          <a:solidFill>
                            <a:schemeClr val="accent5">
                              <a:lumMod val="50000"/>
                            </a:schemeClr>
                          </a:solidFill>
                          <a:effectLst/>
                        </a:rPr>
                        <a:t>2%</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accent5">
                              <a:lumMod val="50000"/>
                            </a:schemeClr>
                          </a:solidFill>
                          <a:effectLst/>
                        </a:rPr>
                        <a:t>EBIT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-1,968,750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-4,800,000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28,080,000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3161353374"/>
                  </a:ext>
                </a:extLst>
              </a:tr>
            </a:tbl>
          </a:graphicData>
        </a:graphic>
      </p:graphicFrame>
      <p:sp>
        <p:nvSpPr>
          <p:cNvPr id="2" name="Date Placeholder 1">
            <a:extLst>
              <a:ext uri="{FF2B5EF4-FFF2-40B4-BE49-F238E27FC236}">
                <a16:creationId xmlns:a16="http://schemas.microsoft.com/office/drawing/2014/main" id="{F57712EE-CE28-402F-903B-90AEE8D392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4F485F-FC54-4C73-ADD3-B309E9E79F8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13" name="Picture Placeholder 12" descr="A picture containing grass sprouting">
            <a:extLst>
              <a:ext uri="{FF2B5EF4-FFF2-40B4-BE49-F238E27FC236}">
                <a16:creationId xmlns:a16="http://schemas.microsoft.com/office/drawing/2014/main" id="{326D0768-880D-4BBA-B290-B3245B6F393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7598229" y="0"/>
            <a:ext cx="4593770" cy="6858000"/>
          </a:xfrm>
        </p:spPr>
      </p:pic>
      <p:sp>
        <p:nvSpPr>
          <p:cNvPr id="4" name="Slide Number Placeholder 3">
            <a:extLst>
              <a:ext uri="{FF2B5EF4-FFF2-40B4-BE49-F238E27FC236}">
                <a16:creationId xmlns:a16="http://schemas.microsoft.com/office/drawing/2014/main" id="{A198B42E-E615-4755-9FB3-CA80590F7A27}"/>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35</a:t>
            </a:fld>
            <a:endParaRPr lang="en-US" dirty="0"/>
          </a:p>
        </p:txBody>
      </p:sp>
    </p:spTree>
    <p:extLst>
      <p:ext uri="{BB962C8B-B14F-4D97-AF65-F5344CB8AC3E}">
        <p14:creationId xmlns:p14="http://schemas.microsoft.com/office/powerpoint/2010/main" val="1404125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75F1FCDA-B020-4B89-81B7-9FDDDA7A3B00}"/>
              </a:ext>
            </a:extLst>
          </p:cNvPr>
          <p:cNvSpPr>
            <a:spLocks noGrp="1"/>
          </p:cNvSpPr>
          <p:nvPr>
            <p:ph type="title"/>
          </p:nvPr>
        </p:nvSpPr>
        <p:spPr>
          <a:xfrm>
            <a:off x="4038600" y="544286"/>
            <a:ext cx="4114800" cy="747929"/>
          </a:xfrm>
        </p:spPr>
        <p:txBody>
          <a:bodyPr/>
          <a:lstStyle/>
          <a:p>
            <a:r>
              <a:rPr lang="en-US" noProof="0" dirty="0"/>
              <a:t>Meet the team</a:t>
            </a:r>
            <a:endParaRPr lang="en-US" dirty="0"/>
          </a:p>
        </p:txBody>
      </p:sp>
      <p:pic>
        <p:nvPicPr>
          <p:cNvPr id="25" name="Picture Placeholder 24" descr="Team member headshot">
            <a:extLst>
              <a:ext uri="{FF2B5EF4-FFF2-40B4-BE49-F238E27FC236}">
                <a16:creationId xmlns:a16="http://schemas.microsoft.com/office/drawing/2014/main" id="{A7E5585A-6A9C-4D8F-AAC0-F1BDF44F204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7731" y="2427897"/>
            <a:ext cx="2099702" cy="2115227"/>
          </a:xfrm>
        </p:spPr>
      </p:pic>
      <p:sp>
        <p:nvSpPr>
          <p:cNvPr id="27" name="Text Placeholder 26">
            <a:extLst>
              <a:ext uri="{FF2B5EF4-FFF2-40B4-BE49-F238E27FC236}">
                <a16:creationId xmlns:a16="http://schemas.microsoft.com/office/drawing/2014/main" id="{601E960A-7E3D-4F8D-9D62-A555536F8EDC}"/>
              </a:ext>
            </a:extLst>
          </p:cNvPr>
          <p:cNvSpPr>
            <a:spLocks noGrp="1"/>
          </p:cNvSpPr>
          <p:nvPr>
            <p:ph type="body" sz="quarter" idx="18"/>
          </p:nvPr>
        </p:nvSpPr>
        <p:spPr>
          <a:xfrm>
            <a:off x="703729" y="4731112"/>
            <a:ext cx="2487705" cy="531393"/>
          </a:xfrm>
        </p:spPr>
        <p:txBody>
          <a:bodyPr/>
          <a:lstStyle/>
          <a:p>
            <a:r>
              <a:rPr lang="en-US" dirty="0"/>
              <a:t>Takuma Hayashi​​</a:t>
            </a:r>
          </a:p>
        </p:txBody>
      </p:sp>
      <p:sp>
        <p:nvSpPr>
          <p:cNvPr id="28" name="Text Placeholder 27">
            <a:extLst>
              <a:ext uri="{FF2B5EF4-FFF2-40B4-BE49-F238E27FC236}">
                <a16:creationId xmlns:a16="http://schemas.microsoft.com/office/drawing/2014/main" id="{2E49AD40-AE90-4EBE-841C-B62FD3552796}"/>
              </a:ext>
            </a:extLst>
          </p:cNvPr>
          <p:cNvSpPr>
            <a:spLocks noGrp="1"/>
          </p:cNvSpPr>
          <p:nvPr>
            <p:ph type="body" sz="quarter" idx="19"/>
          </p:nvPr>
        </p:nvSpPr>
        <p:spPr>
          <a:xfrm>
            <a:off x="703728" y="5199750"/>
            <a:ext cx="2487705" cy="531393"/>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74E87BED-9FDA-470B-8A0C-B2CA96C06B35}"/>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val="0"/>
              </a:ext>
            </a:extLst>
          </a:blip>
          <a:srcRect/>
          <a:stretch/>
        </p:blipFill>
        <p:spPr>
          <a:xfrm>
            <a:off x="3667826" y="2427897"/>
            <a:ext cx="2099702" cy="2115227"/>
          </a:xfrm>
        </p:spPr>
      </p:pic>
      <p:sp>
        <p:nvSpPr>
          <p:cNvPr id="87" name="Text Placeholder 86">
            <a:extLst>
              <a:ext uri="{FF2B5EF4-FFF2-40B4-BE49-F238E27FC236}">
                <a16:creationId xmlns:a16="http://schemas.microsoft.com/office/drawing/2014/main" id="{003C108A-A3A2-4E65-A46C-D9DB58BC1AF2}"/>
              </a:ext>
            </a:extLst>
          </p:cNvPr>
          <p:cNvSpPr>
            <a:spLocks noGrp="1"/>
          </p:cNvSpPr>
          <p:nvPr>
            <p:ph type="body" sz="quarter" idx="23"/>
          </p:nvPr>
        </p:nvSpPr>
        <p:spPr>
          <a:xfrm>
            <a:off x="3473826" y="4731112"/>
            <a:ext cx="2487705" cy="531393"/>
          </a:xfrm>
        </p:spPr>
        <p:txBody>
          <a:bodyPr/>
          <a:lstStyle/>
          <a:p>
            <a:r>
              <a:rPr lang="en-US" dirty="0"/>
              <a:t>Mirjam Nilsson​​</a:t>
            </a:r>
          </a:p>
        </p:txBody>
      </p:sp>
      <p:sp>
        <p:nvSpPr>
          <p:cNvPr id="88" name="Text Placeholder 87">
            <a:extLst>
              <a:ext uri="{FF2B5EF4-FFF2-40B4-BE49-F238E27FC236}">
                <a16:creationId xmlns:a16="http://schemas.microsoft.com/office/drawing/2014/main" id="{22C4EEEB-8921-42F3-A225-77BFB9490847}"/>
              </a:ext>
            </a:extLst>
          </p:cNvPr>
          <p:cNvSpPr>
            <a:spLocks noGrp="1"/>
          </p:cNvSpPr>
          <p:nvPr>
            <p:ph type="body" sz="quarter" idx="24"/>
          </p:nvPr>
        </p:nvSpPr>
        <p:spPr>
          <a:xfrm>
            <a:off x="3473825" y="5199750"/>
            <a:ext cx="2487705" cy="531393"/>
          </a:xfrm>
        </p:spPr>
        <p:txBody>
          <a:bodyPr/>
          <a:lstStyle/>
          <a:p>
            <a:r>
              <a:rPr lang="en-US" dirty="0"/>
              <a:t>Chief Executive Officer​</a:t>
            </a:r>
          </a:p>
        </p:txBody>
      </p:sp>
      <p:pic>
        <p:nvPicPr>
          <p:cNvPr id="35" name="Picture Placeholder 34" descr="Team member headshot">
            <a:extLst>
              <a:ext uri="{FF2B5EF4-FFF2-40B4-BE49-F238E27FC236}">
                <a16:creationId xmlns:a16="http://schemas.microsoft.com/office/drawing/2014/main" id="{6D6429CD-8CD3-4A8B-A591-6193B9A46A09}"/>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6437921" y="2427897"/>
            <a:ext cx="2099702" cy="2115227"/>
          </a:xfrm>
        </p:spPr>
      </p:pic>
      <p:sp>
        <p:nvSpPr>
          <p:cNvPr id="89" name="Text Placeholder 88">
            <a:extLst>
              <a:ext uri="{FF2B5EF4-FFF2-40B4-BE49-F238E27FC236}">
                <a16:creationId xmlns:a16="http://schemas.microsoft.com/office/drawing/2014/main" id="{6A6CACEE-8BA3-47C7-ADC6-38D445EC186E}"/>
              </a:ext>
            </a:extLst>
          </p:cNvPr>
          <p:cNvSpPr>
            <a:spLocks noGrp="1"/>
          </p:cNvSpPr>
          <p:nvPr>
            <p:ph type="body" sz="quarter" idx="25"/>
          </p:nvPr>
        </p:nvSpPr>
        <p:spPr>
          <a:xfrm>
            <a:off x="6243921" y="4731112"/>
            <a:ext cx="2487705" cy="531393"/>
          </a:xfrm>
        </p:spPr>
        <p:txBody>
          <a:bodyPr/>
          <a:lstStyle/>
          <a:p>
            <a:r>
              <a:rPr lang="en-US" dirty="0"/>
              <a:t>Flora Berggren​​</a:t>
            </a:r>
          </a:p>
        </p:txBody>
      </p:sp>
      <p:sp>
        <p:nvSpPr>
          <p:cNvPr id="90" name="Text Placeholder 89">
            <a:extLst>
              <a:ext uri="{FF2B5EF4-FFF2-40B4-BE49-F238E27FC236}">
                <a16:creationId xmlns:a16="http://schemas.microsoft.com/office/drawing/2014/main" id="{DF9A17E8-323B-4E69-8593-CF9343A33015}"/>
              </a:ext>
            </a:extLst>
          </p:cNvPr>
          <p:cNvSpPr>
            <a:spLocks noGrp="1"/>
          </p:cNvSpPr>
          <p:nvPr>
            <p:ph type="body" sz="quarter" idx="26"/>
          </p:nvPr>
        </p:nvSpPr>
        <p:spPr>
          <a:xfrm>
            <a:off x="6243920" y="5199750"/>
            <a:ext cx="2487705" cy="531393"/>
          </a:xfrm>
        </p:spPr>
        <p:txBody>
          <a:bodyPr/>
          <a:lstStyle/>
          <a:p>
            <a:r>
              <a:rPr lang="en-US" dirty="0"/>
              <a:t>Chief Operations Officer​</a:t>
            </a:r>
          </a:p>
        </p:txBody>
      </p:sp>
      <p:pic>
        <p:nvPicPr>
          <p:cNvPr id="39" name="Picture Placeholder 38" descr="Team member headshot">
            <a:extLst>
              <a:ext uri="{FF2B5EF4-FFF2-40B4-BE49-F238E27FC236}">
                <a16:creationId xmlns:a16="http://schemas.microsoft.com/office/drawing/2014/main" id="{CEAF01C6-D536-48A7-A6A7-1A2E692E410C}"/>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9208016" y="2427897"/>
            <a:ext cx="2099702" cy="2115227"/>
          </a:xfrm>
        </p:spPr>
      </p:pic>
      <p:sp>
        <p:nvSpPr>
          <p:cNvPr id="91" name="Text Placeholder 90">
            <a:extLst>
              <a:ext uri="{FF2B5EF4-FFF2-40B4-BE49-F238E27FC236}">
                <a16:creationId xmlns:a16="http://schemas.microsoft.com/office/drawing/2014/main" id="{2E75F4E0-B4BA-4612-9927-C5D1F40375AA}"/>
              </a:ext>
            </a:extLst>
          </p:cNvPr>
          <p:cNvSpPr>
            <a:spLocks noGrp="1"/>
          </p:cNvSpPr>
          <p:nvPr>
            <p:ph type="body" sz="quarter" idx="27"/>
          </p:nvPr>
        </p:nvSpPr>
        <p:spPr>
          <a:xfrm>
            <a:off x="9014015" y="4731112"/>
            <a:ext cx="2487705" cy="531393"/>
          </a:xfrm>
        </p:spPr>
        <p:txBody>
          <a:bodyPr/>
          <a:lstStyle/>
          <a:p>
            <a:r>
              <a:rPr lang="en-US" dirty="0"/>
              <a:t>Rajesh Santoshi​​</a:t>
            </a:r>
          </a:p>
        </p:txBody>
      </p:sp>
      <p:sp>
        <p:nvSpPr>
          <p:cNvPr id="92" name="Text Placeholder 91">
            <a:extLst>
              <a:ext uri="{FF2B5EF4-FFF2-40B4-BE49-F238E27FC236}">
                <a16:creationId xmlns:a16="http://schemas.microsoft.com/office/drawing/2014/main" id="{810168AB-103E-4451-ACA1-C71EED8C7C4F}"/>
              </a:ext>
            </a:extLst>
          </p:cNvPr>
          <p:cNvSpPr>
            <a:spLocks noGrp="1"/>
          </p:cNvSpPr>
          <p:nvPr>
            <p:ph type="body" sz="quarter" idx="28"/>
          </p:nvPr>
        </p:nvSpPr>
        <p:spPr>
          <a:xfrm>
            <a:off x="9014014" y="5199750"/>
            <a:ext cx="2487705" cy="531393"/>
          </a:xfrm>
        </p:spPr>
        <p:txBody>
          <a:bodyPr/>
          <a:lstStyle/>
          <a:p>
            <a:r>
              <a:rPr lang="en-US" dirty="0"/>
              <a:t>VP Marketing​</a:t>
            </a:r>
          </a:p>
        </p:txBody>
      </p:sp>
      <p:sp>
        <p:nvSpPr>
          <p:cNvPr id="2" name="Date Placeholder 1">
            <a:extLst>
              <a:ext uri="{FF2B5EF4-FFF2-40B4-BE49-F238E27FC236}">
                <a16:creationId xmlns:a16="http://schemas.microsoft.com/office/drawing/2014/main" id="{38EEF5BD-0EB0-42A2-8523-F389FB13469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8ED04B58-DFBF-4018-89AD-4BEBB5E9539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EF69C9E-F651-4E5E-BB4B-08239BEE267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36</a:t>
            </a:fld>
            <a:endParaRPr lang="en-US" dirty="0"/>
          </a:p>
        </p:txBody>
      </p:sp>
    </p:spTree>
    <p:extLst>
      <p:ext uri="{BB962C8B-B14F-4D97-AF65-F5344CB8AC3E}">
        <p14:creationId xmlns:p14="http://schemas.microsoft.com/office/powerpoint/2010/main" val="273253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7CA5BE4B-CAA7-40A1-91F5-23EC1B6E038A}"/>
              </a:ext>
            </a:extLst>
          </p:cNvPr>
          <p:cNvSpPr>
            <a:spLocks noGrp="1"/>
          </p:cNvSpPr>
          <p:nvPr>
            <p:ph type="title"/>
          </p:nvPr>
        </p:nvSpPr>
        <p:spPr>
          <a:xfrm>
            <a:off x="4097106" y="589720"/>
            <a:ext cx="4006114" cy="657784"/>
          </a:xfrm>
        </p:spPr>
        <p:txBody>
          <a:bodyPr/>
          <a:lstStyle/>
          <a:p>
            <a:r>
              <a:rPr lang="en-US" noProof="0" dirty="0"/>
              <a:t>Meet </a:t>
            </a:r>
            <a:r>
              <a:rPr lang="en-US" noProof="0"/>
              <a:t>the team </a:t>
            </a:r>
            <a:endParaRPr lang="en-US" dirty="0"/>
          </a:p>
        </p:txBody>
      </p:sp>
      <p:pic>
        <p:nvPicPr>
          <p:cNvPr id="37" name="Picture Placeholder 36" descr="Team member headshot">
            <a:extLst>
              <a:ext uri="{FF2B5EF4-FFF2-40B4-BE49-F238E27FC236}">
                <a16:creationId xmlns:a16="http://schemas.microsoft.com/office/drawing/2014/main" id="{2A323BF2-9CDA-492C-B78C-E413A6776D0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64029" y="1862038"/>
            <a:ext cx="1243292" cy="1144666"/>
          </a:xfrm>
        </p:spPr>
      </p:pic>
      <p:sp>
        <p:nvSpPr>
          <p:cNvPr id="80" name="Text Placeholder 79">
            <a:extLst>
              <a:ext uri="{FF2B5EF4-FFF2-40B4-BE49-F238E27FC236}">
                <a16:creationId xmlns:a16="http://schemas.microsoft.com/office/drawing/2014/main" id="{F93E34AA-E834-4165-8664-4A1105D2FDE3}"/>
              </a:ext>
            </a:extLst>
          </p:cNvPr>
          <p:cNvSpPr>
            <a:spLocks noGrp="1"/>
          </p:cNvSpPr>
          <p:nvPr>
            <p:ph type="body" sz="quarter" idx="22"/>
          </p:nvPr>
        </p:nvSpPr>
        <p:spPr>
          <a:xfrm>
            <a:off x="1028073" y="3212687"/>
            <a:ext cx="2315205" cy="348421"/>
          </a:xfrm>
        </p:spPr>
        <p:txBody>
          <a:bodyPr/>
          <a:lstStyle/>
          <a:p>
            <a:r>
              <a:rPr lang="en-US" dirty="0"/>
              <a:t>Takuma Hayashi​</a:t>
            </a:r>
          </a:p>
        </p:txBody>
      </p:sp>
      <p:sp>
        <p:nvSpPr>
          <p:cNvPr id="109" name="Text Placeholder 108">
            <a:extLst>
              <a:ext uri="{FF2B5EF4-FFF2-40B4-BE49-F238E27FC236}">
                <a16:creationId xmlns:a16="http://schemas.microsoft.com/office/drawing/2014/main" id="{D058823F-D078-44BF-88C7-BB898079D9B7}"/>
              </a:ext>
            </a:extLst>
          </p:cNvPr>
          <p:cNvSpPr>
            <a:spLocks noGrp="1"/>
          </p:cNvSpPr>
          <p:nvPr>
            <p:ph type="body" sz="quarter" idx="23"/>
          </p:nvPr>
        </p:nvSpPr>
        <p:spPr>
          <a:xfrm>
            <a:off x="1028073" y="3496277"/>
            <a:ext cx="2315205" cy="287066"/>
          </a:xfrm>
        </p:spPr>
        <p:txBody>
          <a:bodyPr/>
          <a:lstStyle/>
          <a:p>
            <a:r>
              <a:rPr lang="en-US" dirty="0"/>
              <a:t>President</a:t>
            </a:r>
          </a:p>
        </p:txBody>
      </p:sp>
      <p:pic>
        <p:nvPicPr>
          <p:cNvPr id="41" name="Picture Placeholder 40" descr="Team member headshot">
            <a:extLst>
              <a:ext uri="{FF2B5EF4-FFF2-40B4-BE49-F238E27FC236}">
                <a16:creationId xmlns:a16="http://schemas.microsoft.com/office/drawing/2014/main" id="{1FF325C1-7184-47D1-A294-49963BF4D422}"/>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Lst>
          </a:blip>
          <a:srcRect/>
          <a:stretch/>
        </p:blipFill>
        <p:spPr>
          <a:xfrm>
            <a:off x="4211979" y="1862038"/>
            <a:ext cx="1243292" cy="1144666"/>
          </a:xfrm>
        </p:spPr>
      </p:pic>
      <p:sp>
        <p:nvSpPr>
          <p:cNvPr id="246" name="Text Placeholder 245">
            <a:extLst>
              <a:ext uri="{FF2B5EF4-FFF2-40B4-BE49-F238E27FC236}">
                <a16:creationId xmlns:a16="http://schemas.microsoft.com/office/drawing/2014/main" id="{7F74CAB7-DDB2-4B46-8488-05A476A69038}"/>
              </a:ext>
            </a:extLst>
          </p:cNvPr>
          <p:cNvSpPr>
            <a:spLocks noGrp="1"/>
          </p:cNvSpPr>
          <p:nvPr>
            <p:ph type="body" sz="quarter" idx="25"/>
          </p:nvPr>
        </p:nvSpPr>
        <p:spPr>
          <a:xfrm>
            <a:off x="3676023" y="3212687"/>
            <a:ext cx="2315205" cy="348421"/>
          </a:xfrm>
        </p:spPr>
        <p:txBody>
          <a:bodyPr/>
          <a:lstStyle/>
          <a:p>
            <a:r>
              <a:rPr lang="en-US" dirty="0"/>
              <a:t>Mirjam Nilsson​</a:t>
            </a:r>
          </a:p>
        </p:txBody>
      </p:sp>
      <p:sp>
        <p:nvSpPr>
          <p:cNvPr id="247" name="Text Placeholder 246">
            <a:extLst>
              <a:ext uri="{FF2B5EF4-FFF2-40B4-BE49-F238E27FC236}">
                <a16:creationId xmlns:a16="http://schemas.microsoft.com/office/drawing/2014/main" id="{D0FC0A1F-5BA1-4C16-A855-8223AAA9B87D}"/>
              </a:ext>
            </a:extLst>
          </p:cNvPr>
          <p:cNvSpPr>
            <a:spLocks noGrp="1"/>
          </p:cNvSpPr>
          <p:nvPr>
            <p:ph type="body" sz="quarter" idx="26"/>
          </p:nvPr>
        </p:nvSpPr>
        <p:spPr>
          <a:xfrm>
            <a:off x="3676023" y="3496277"/>
            <a:ext cx="2315205" cy="287066"/>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03AA6BE3-0807-46B8-9E75-2311D924D86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val="0"/>
              </a:ext>
            </a:extLst>
          </a:blip>
          <a:srcRect/>
          <a:stretch/>
        </p:blipFill>
        <p:spPr>
          <a:xfrm>
            <a:off x="6859928" y="1862038"/>
            <a:ext cx="1243292" cy="1144666"/>
          </a:xfrm>
        </p:spPr>
      </p:pic>
      <p:sp>
        <p:nvSpPr>
          <p:cNvPr id="249" name="Text Placeholder 248">
            <a:extLst>
              <a:ext uri="{FF2B5EF4-FFF2-40B4-BE49-F238E27FC236}">
                <a16:creationId xmlns:a16="http://schemas.microsoft.com/office/drawing/2014/main" id="{55D87A9A-5F42-4329-944B-8C1A3998F2FB}"/>
              </a:ext>
            </a:extLst>
          </p:cNvPr>
          <p:cNvSpPr>
            <a:spLocks noGrp="1"/>
          </p:cNvSpPr>
          <p:nvPr>
            <p:ph type="body" sz="quarter" idx="28"/>
          </p:nvPr>
        </p:nvSpPr>
        <p:spPr>
          <a:xfrm>
            <a:off x="6323972" y="3212687"/>
            <a:ext cx="2315205" cy="348421"/>
          </a:xfrm>
        </p:spPr>
        <p:txBody>
          <a:bodyPr/>
          <a:lstStyle/>
          <a:p>
            <a:r>
              <a:rPr lang="en-US" dirty="0"/>
              <a:t>Flora Berggren​</a:t>
            </a:r>
          </a:p>
        </p:txBody>
      </p:sp>
      <p:sp>
        <p:nvSpPr>
          <p:cNvPr id="250" name="Text Placeholder 249">
            <a:extLst>
              <a:ext uri="{FF2B5EF4-FFF2-40B4-BE49-F238E27FC236}">
                <a16:creationId xmlns:a16="http://schemas.microsoft.com/office/drawing/2014/main" id="{62B7F99D-73D8-4174-AE8A-CD5BCB4E5CD4}"/>
              </a:ext>
            </a:extLst>
          </p:cNvPr>
          <p:cNvSpPr>
            <a:spLocks noGrp="1"/>
          </p:cNvSpPr>
          <p:nvPr>
            <p:ph type="body" sz="quarter" idx="29"/>
          </p:nvPr>
        </p:nvSpPr>
        <p:spPr>
          <a:xfrm>
            <a:off x="6323972" y="3496277"/>
            <a:ext cx="2315205" cy="287066"/>
          </a:xfrm>
        </p:spPr>
        <p:txBody>
          <a:bodyPr/>
          <a:lstStyle/>
          <a:p>
            <a:r>
              <a:rPr lang="en-US" dirty="0"/>
              <a:t>Chief Operations Officer</a:t>
            </a:r>
          </a:p>
        </p:txBody>
      </p:sp>
      <p:pic>
        <p:nvPicPr>
          <p:cNvPr id="49" name="Picture Placeholder 48" descr="Team member headshot">
            <a:extLst>
              <a:ext uri="{FF2B5EF4-FFF2-40B4-BE49-F238E27FC236}">
                <a16:creationId xmlns:a16="http://schemas.microsoft.com/office/drawing/2014/main" id="{F8EA863E-00A1-4EAE-BCA3-8573E0F0F759}"/>
              </a:ext>
            </a:extLst>
          </p:cNvPr>
          <p:cNvPicPr>
            <a:picLocks noGrp="1" noChangeAspect="1"/>
          </p:cNvPicPr>
          <p:nvPr>
            <p:ph type="pic" sz="quarter" idx="30"/>
          </p:nvPr>
        </p:nvPicPr>
        <p:blipFill rotWithShape="1">
          <a:blip r:embed="rId5" cstate="screen">
            <a:extLst>
              <a:ext uri="{28A0092B-C50C-407E-A947-70E740481C1C}">
                <a14:useLocalDpi xmlns:a14="http://schemas.microsoft.com/office/drawing/2010/main" val="0"/>
              </a:ext>
            </a:extLst>
          </a:blip>
          <a:srcRect/>
          <a:stretch/>
        </p:blipFill>
        <p:spPr>
          <a:xfrm>
            <a:off x="9507876" y="1858432"/>
            <a:ext cx="1243292" cy="1144666"/>
          </a:xfrm>
        </p:spPr>
      </p:pic>
      <p:sp>
        <p:nvSpPr>
          <p:cNvPr id="252" name="Text Placeholder 251">
            <a:extLst>
              <a:ext uri="{FF2B5EF4-FFF2-40B4-BE49-F238E27FC236}">
                <a16:creationId xmlns:a16="http://schemas.microsoft.com/office/drawing/2014/main" id="{0E052902-F4C3-4352-AADB-906867951009}"/>
              </a:ext>
            </a:extLst>
          </p:cNvPr>
          <p:cNvSpPr>
            <a:spLocks noGrp="1"/>
          </p:cNvSpPr>
          <p:nvPr>
            <p:ph type="body" sz="quarter" idx="31"/>
          </p:nvPr>
        </p:nvSpPr>
        <p:spPr>
          <a:xfrm>
            <a:off x="8971920" y="3209081"/>
            <a:ext cx="2315205" cy="348421"/>
          </a:xfrm>
        </p:spPr>
        <p:txBody>
          <a:bodyPr/>
          <a:lstStyle/>
          <a:p>
            <a:r>
              <a:rPr lang="en-US" dirty="0"/>
              <a:t>Rajesh Santoshi​</a:t>
            </a:r>
          </a:p>
        </p:txBody>
      </p:sp>
      <p:sp>
        <p:nvSpPr>
          <p:cNvPr id="253" name="Text Placeholder 252">
            <a:extLst>
              <a:ext uri="{FF2B5EF4-FFF2-40B4-BE49-F238E27FC236}">
                <a16:creationId xmlns:a16="http://schemas.microsoft.com/office/drawing/2014/main" id="{169E8040-26EF-479E-A9BF-D18F30ACF1A4}"/>
              </a:ext>
            </a:extLst>
          </p:cNvPr>
          <p:cNvSpPr>
            <a:spLocks noGrp="1"/>
          </p:cNvSpPr>
          <p:nvPr>
            <p:ph type="body" sz="quarter" idx="32"/>
          </p:nvPr>
        </p:nvSpPr>
        <p:spPr>
          <a:xfrm>
            <a:off x="8971920" y="3492671"/>
            <a:ext cx="2315205" cy="287066"/>
          </a:xfrm>
        </p:spPr>
        <p:txBody>
          <a:bodyPr/>
          <a:lstStyle/>
          <a:p>
            <a:r>
              <a:rPr lang="en-US" dirty="0"/>
              <a:t>VP Marketing</a:t>
            </a:r>
          </a:p>
        </p:txBody>
      </p:sp>
      <p:pic>
        <p:nvPicPr>
          <p:cNvPr id="53" name="Picture Placeholder 52" descr="Team member headshot">
            <a:extLst>
              <a:ext uri="{FF2B5EF4-FFF2-40B4-BE49-F238E27FC236}">
                <a16:creationId xmlns:a16="http://schemas.microsoft.com/office/drawing/2014/main" id="{D1B15D4D-1700-451B-A9FA-EF5D437270E8}"/>
              </a:ext>
            </a:extLst>
          </p:cNvPr>
          <p:cNvPicPr>
            <a:picLocks noGrp="1" noChangeAspect="1"/>
          </p:cNvPicPr>
          <p:nvPr>
            <p:ph type="pic" sz="quarter" idx="33"/>
          </p:nvPr>
        </p:nvPicPr>
        <p:blipFill rotWithShape="1">
          <a:blip r:embed="rId6" cstate="screen">
            <a:extLst>
              <a:ext uri="{28A0092B-C50C-407E-A947-70E740481C1C}">
                <a14:useLocalDpi xmlns:a14="http://schemas.microsoft.com/office/drawing/2010/main" val="0"/>
              </a:ext>
            </a:extLst>
          </a:blip>
          <a:srcRect/>
          <a:stretch/>
        </p:blipFill>
        <p:spPr>
          <a:xfrm>
            <a:off x="1564029" y="4129478"/>
            <a:ext cx="1243292" cy="1144666"/>
          </a:xfrm>
        </p:spPr>
      </p:pic>
      <p:sp>
        <p:nvSpPr>
          <p:cNvPr id="141" name="Text Placeholder 140">
            <a:extLst>
              <a:ext uri="{FF2B5EF4-FFF2-40B4-BE49-F238E27FC236}">
                <a16:creationId xmlns:a16="http://schemas.microsoft.com/office/drawing/2014/main" id="{5D3712DF-6BDD-409B-9837-BCACD5F0D4BE}"/>
              </a:ext>
            </a:extLst>
          </p:cNvPr>
          <p:cNvSpPr>
            <a:spLocks noGrp="1"/>
          </p:cNvSpPr>
          <p:nvPr>
            <p:ph type="body" sz="quarter" idx="34"/>
          </p:nvPr>
        </p:nvSpPr>
        <p:spPr>
          <a:xfrm>
            <a:off x="1028073" y="5480127"/>
            <a:ext cx="2315205" cy="348421"/>
          </a:xfrm>
        </p:spPr>
        <p:txBody>
          <a:bodyPr/>
          <a:lstStyle/>
          <a:p>
            <a:r>
              <a:rPr lang="en-US" dirty="0"/>
              <a:t>Graham Barnes</a:t>
            </a:r>
          </a:p>
        </p:txBody>
      </p:sp>
      <p:sp>
        <p:nvSpPr>
          <p:cNvPr id="142" name="Text Placeholder 141">
            <a:extLst>
              <a:ext uri="{FF2B5EF4-FFF2-40B4-BE49-F238E27FC236}">
                <a16:creationId xmlns:a16="http://schemas.microsoft.com/office/drawing/2014/main" id="{0BB53DAA-7223-447D-ACEE-F4EAB39EF81A}"/>
              </a:ext>
            </a:extLst>
          </p:cNvPr>
          <p:cNvSpPr>
            <a:spLocks noGrp="1"/>
          </p:cNvSpPr>
          <p:nvPr>
            <p:ph type="body" sz="quarter" idx="35"/>
          </p:nvPr>
        </p:nvSpPr>
        <p:spPr>
          <a:xfrm>
            <a:off x="1028073" y="5763717"/>
            <a:ext cx="2315205" cy="287066"/>
          </a:xfrm>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D853FBC7-A1BB-468D-929B-B9AD94C4E7A5}"/>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val="0"/>
              </a:ext>
            </a:extLst>
          </a:blip>
          <a:srcRect/>
          <a:stretch/>
        </p:blipFill>
        <p:spPr>
          <a:xfrm>
            <a:off x="4211979" y="4129478"/>
            <a:ext cx="1243292" cy="1144666"/>
          </a:xfrm>
        </p:spPr>
      </p:pic>
      <p:sp>
        <p:nvSpPr>
          <p:cNvPr id="256" name="Text Placeholder 255">
            <a:extLst>
              <a:ext uri="{FF2B5EF4-FFF2-40B4-BE49-F238E27FC236}">
                <a16:creationId xmlns:a16="http://schemas.microsoft.com/office/drawing/2014/main" id="{56DF08B9-89F4-44B3-8236-63644992A8FC}"/>
              </a:ext>
            </a:extLst>
          </p:cNvPr>
          <p:cNvSpPr>
            <a:spLocks noGrp="1"/>
          </p:cNvSpPr>
          <p:nvPr>
            <p:ph type="body" sz="quarter" idx="37"/>
          </p:nvPr>
        </p:nvSpPr>
        <p:spPr>
          <a:xfrm>
            <a:off x="3676023" y="5480127"/>
            <a:ext cx="2315205" cy="348421"/>
          </a:xfrm>
        </p:spPr>
        <p:txBody>
          <a:bodyPr/>
          <a:lstStyle/>
          <a:p>
            <a:r>
              <a:rPr lang="en-US" dirty="0"/>
              <a:t>Rowan Murphy</a:t>
            </a:r>
          </a:p>
        </p:txBody>
      </p:sp>
      <p:sp>
        <p:nvSpPr>
          <p:cNvPr id="257" name="Text Placeholder 256">
            <a:extLst>
              <a:ext uri="{FF2B5EF4-FFF2-40B4-BE49-F238E27FC236}">
                <a16:creationId xmlns:a16="http://schemas.microsoft.com/office/drawing/2014/main" id="{EAC326D8-CB48-4C51-9E38-28DA2835C020}"/>
              </a:ext>
            </a:extLst>
          </p:cNvPr>
          <p:cNvSpPr>
            <a:spLocks noGrp="1"/>
          </p:cNvSpPr>
          <p:nvPr>
            <p:ph type="body" sz="quarter" idx="38"/>
          </p:nvPr>
        </p:nvSpPr>
        <p:spPr>
          <a:xfrm>
            <a:off x="3676023" y="5763717"/>
            <a:ext cx="2315205" cy="287066"/>
          </a:xfrm>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D68FAAAA-A833-4BB0-97FE-1C44D926F806}"/>
              </a:ext>
            </a:extLst>
          </p:cNvPr>
          <p:cNvPicPr>
            <a:picLocks noGrp="1" noChangeAspect="1"/>
          </p:cNvPicPr>
          <p:nvPr>
            <p:ph type="pic" sz="quarter" idx="39"/>
          </p:nvPr>
        </p:nvPicPr>
        <p:blipFill rotWithShape="1">
          <a:blip r:embed="rId8" cstate="screen">
            <a:extLst>
              <a:ext uri="{28A0092B-C50C-407E-A947-70E740481C1C}">
                <a14:useLocalDpi xmlns:a14="http://schemas.microsoft.com/office/drawing/2010/main" val="0"/>
              </a:ext>
            </a:extLst>
          </a:blip>
          <a:srcRect/>
          <a:stretch/>
        </p:blipFill>
        <p:spPr>
          <a:xfrm>
            <a:off x="6859928" y="4129478"/>
            <a:ext cx="1243292" cy="1144666"/>
          </a:xfrm>
        </p:spPr>
      </p:pic>
      <p:sp>
        <p:nvSpPr>
          <p:cNvPr id="259" name="Text Placeholder 258">
            <a:extLst>
              <a:ext uri="{FF2B5EF4-FFF2-40B4-BE49-F238E27FC236}">
                <a16:creationId xmlns:a16="http://schemas.microsoft.com/office/drawing/2014/main" id="{ECFA1DEF-A469-4E45-A6B4-F488B2FDB379}"/>
              </a:ext>
            </a:extLst>
          </p:cNvPr>
          <p:cNvSpPr>
            <a:spLocks noGrp="1"/>
          </p:cNvSpPr>
          <p:nvPr>
            <p:ph type="body" sz="quarter" idx="40"/>
          </p:nvPr>
        </p:nvSpPr>
        <p:spPr>
          <a:xfrm>
            <a:off x="6323972" y="5480127"/>
            <a:ext cx="2315205" cy="348421"/>
          </a:xfrm>
        </p:spPr>
        <p:txBody>
          <a:bodyPr/>
          <a:lstStyle/>
          <a:p>
            <a:r>
              <a:rPr lang="en-US" dirty="0"/>
              <a:t>Elizabeth Moore</a:t>
            </a:r>
          </a:p>
        </p:txBody>
      </p:sp>
      <p:sp>
        <p:nvSpPr>
          <p:cNvPr id="260" name="Text Placeholder 259">
            <a:extLst>
              <a:ext uri="{FF2B5EF4-FFF2-40B4-BE49-F238E27FC236}">
                <a16:creationId xmlns:a16="http://schemas.microsoft.com/office/drawing/2014/main" id="{690CA58B-0F46-4237-AF89-6FF34ED8C772}"/>
              </a:ext>
            </a:extLst>
          </p:cNvPr>
          <p:cNvSpPr>
            <a:spLocks noGrp="1"/>
          </p:cNvSpPr>
          <p:nvPr>
            <p:ph type="body" sz="quarter" idx="41"/>
          </p:nvPr>
        </p:nvSpPr>
        <p:spPr>
          <a:xfrm>
            <a:off x="6323972" y="5763717"/>
            <a:ext cx="2315205" cy="287066"/>
          </a:xfrm>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EC97216F-F151-44D3-B8BA-5DB09B44B9D2}"/>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val="0"/>
              </a:ext>
            </a:extLst>
          </a:blip>
          <a:srcRect/>
          <a:stretch/>
        </p:blipFill>
        <p:spPr>
          <a:xfrm>
            <a:off x="9507876" y="4125872"/>
            <a:ext cx="1243292" cy="1144666"/>
          </a:xfrm>
        </p:spPr>
      </p:pic>
      <p:sp>
        <p:nvSpPr>
          <p:cNvPr id="262" name="Text Placeholder 261">
            <a:extLst>
              <a:ext uri="{FF2B5EF4-FFF2-40B4-BE49-F238E27FC236}">
                <a16:creationId xmlns:a16="http://schemas.microsoft.com/office/drawing/2014/main" id="{E9D3D470-5E4C-4263-8545-CCBA41D4BF36}"/>
              </a:ext>
            </a:extLst>
          </p:cNvPr>
          <p:cNvSpPr>
            <a:spLocks noGrp="1"/>
          </p:cNvSpPr>
          <p:nvPr>
            <p:ph type="body" sz="quarter" idx="43"/>
          </p:nvPr>
        </p:nvSpPr>
        <p:spPr>
          <a:xfrm>
            <a:off x="8971920" y="5476521"/>
            <a:ext cx="2315205" cy="348421"/>
          </a:xfrm>
        </p:spPr>
        <p:txBody>
          <a:bodyPr/>
          <a:lstStyle/>
          <a:p>
            <a:r>
              <a:rPr lang="en-US" dirty="0"/>
              <a:t>Robin Kline</a:t>
            </a:r>
          </a:p>
        </p:txBody>
      </p:sp>
      <p:sp>
        <p:nvSpPr>
          <p:cNvPr id="263" name="Text Placeholder 262">
            <a:extLst>
              <a:ext uri="{FF2B5EF4-FFF2-40B4-BE49-F238E27FC236}">
                <a16:creationId xmlns:a16="http://schemas.microsoft.com/office/drawing/2014/main" id="{36993412-59F1-48AB-B148-B34B9FE3DD6C}"/>
              </a:ext>
            </a:extLst>
          </p:cNvPr>
          <p:cNvSpPr>
            <a:spLocks noGrp="1"/>
          </p:cNvSpPr>
          <p:nvPr>
            <p:ph type="body" sz="quarter" idx="44"/>
          </p:nvPr>
        </p:nvSpPr>
        <p:spPr>
          <a:xfrm>
            <a:off x="8971920" y="5760111"/>
            <a:ext cx="2315205" cy="287066"/>
          </a:xfrm>
        </p:spPr>
        <p:txBody>
          <a:bodyPr/>
          <a:lstStyle/>
          <a:p>
            <a:r>
              <a:rPr lang="en-US" dirty="0"/>
              <a:t>Content Developer</a:t>
            </a:r>
          </a:p>
        </p:txBody>
      </p:sp>
      <p:sp>
        <p:nvSpPr>
          <p:cNvPr id="2" name="Date Placeholder 1">
            <a:extLst>
              <a:ext uri="{FF2B5EF4-FFF2-40B4-BE49-F238E27FC236}">
                <a16:creationId xmlns:a16="http://schemas.microsoft.com/office/drawing/2014/main" id="{B1C51A93-FA25-4E10-A598-696194FE806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731503D-0BF2-4D11-924C-074E89D214D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1A79DE11-0BE6-4400-9668-411A9B0AB11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37</a:t>
            </a:fld>
            <a:endParaRPr lang="en-US" dirty="0"/>
          </a:p>
        </p:txBody>
      </p:sp>
    </p:spTree>
    <p:extLst>
      <p:ext uri="{BB962C8B-B14F-4D97-AF65-F5344CB8AC3E}">
        <p14:creationId xmlns:p14="http://schemas.microsoft.com/office/powerpoint/2010/main" val="3411526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394C86-3678-4767-9BA9-039380E06078}"/>
              </a:ext>
              <a:ext uri="{C183D7F6-B498-43B3-948B-1728B52AA6E4}">
                <adec:decorative xmlns:adec="http://schemas.microsoft.com/office/drawing/2017/decorative" val="1"/>
              </a:ext>
            </a:extLst>
          </p:cNvPr>
          <p:cNvGrpSpPr/>
          <p:nvPr/>
        </p:nvGrpSpPr>
        <p:grpSpPr>
          <a:xfrm>
            <a:off x="896928" y="2828424"/>
            <a:ext cx="10392644" cy="1608635"/>
            <a:chOff x="896928" y="2828424"/>
            <a:chExt cx="10392644" cy="1608635"/>
          </a:xfrm>
        </p:grpSpPr>
        <p:grpSp>
          <p:nvGrpSpPr>
            <p:cNvPr id="34" name="Group 33">
              <a:extLst>
                <a:ext uri="{FF2B5EF4-FFF2-40B4-BE49-F238E27FC236}">
                  <a16:creationId xmlns:a16="http://schemas.microsoft.com/office/drawing/2014/main" id="{F179F5EC-E9A8-486A-B033-89646A3066D2}"/>
                </a:ext>
                <a:ext uri="{C183D7F6-B498-43B3-948B-1728B52AA6E4}">
                  <adec:decorative xmlns:adec="http://schemas.microsoft.com/office/drawing/2017/decorative" val="1"/>
                </a:ext>
              </a:extLst>
            </p:cNvPr>
            <p:cNvGrpSpPr/>
            <p:nvPr/>
          </p:nvGrpSpPr>
          <p:grpSpPr>
            <a:xfrm>
              <a:off x="2505563" y="3632741"/>
              <a:ext cx="7257471" cy="21"/>
              <a:chOff x="2505563" y="4875337"/>
              <a:chExt cx="7257471" cy="21"/>
            </a:xfrm>
          </p:grpSpPr>
          <p:cxnSp>
            <p:nvCxnSpPr>
              <p:cNvPr id="35" name="Straight Connector 34">
                <a:extLst>
                  <a:ext uri="{FF2B5EF4-FFF2-40B4-BE49-F238E27FC236}">
                    <a16:creationId xmlns:a16="http://schemas.microsoft.com/office/drawing/2014/main" id="{FE12F95C-B51E-4D4A-8268-671616826F3A}"/>
                  </a:ext>
                </a:extLst>
              </p:cNvPr>
              <p:cNvCxnSpPr>
                <a:cxnSpLocks/>
              </p:cNvCxnSpPr>
              <p:nvPr userDrawn="1"/>
            </p:nvCxnSpPr>
            <p:spPr>
              <a:xfrm>
                <a:off x="8346225" y="4875338"/>
                <a:ext cx="1416809" cy="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1B3C1-0B67-4152-BF76-D512D700B6A6}"/>
                  </a:ext>
                </a:extLst>
              </p:cNvPr>
              <p:cNvCxnSpPr>
                <a:cxnSpLocks/>
              </p:cNvCxnSpPr>
              <p:nvPr userDrawn="1"/>
            </p:nvCxnSpPr>
            <p:spPr>
              <a:xfrm flipV="1">
                <a:off x="5400761" y="4875337"/>
                <a:ext cx="1472831"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410C5-14A1-416E-BB83-F2669D823D6E}"/>
                  </a:ext>
                </a:extLst>
              </p:cNvPr>
              <p:cNvCxnSpPr>
                <a:cxnSpLocks/>
                <a:stCxn id="42" idx="17"/>
                <a:endCxn id="46" idx="21"/>
              </p:cNvCxnSpPr>
              <p:nvPr userDrawn="1"/>
            </p:nvCxnSpPr>
            <p:spPr>
              <a:xfrm>
                <a:off x="2505563" y="4875338"/>
                <a:ext cx="131293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aphic 17">
              <a:extLst>
                <a:ext uri="{FF2B5EF4-FFF2-40B4-BE49-F238E27FC236}">
                  <a16:creationId xmlns:a16="http://schemas.microsoft.com/office/drawing/2014/main" id="{736196DD-20EE-42D2-BD8D-A7B8ED200255}"/>
                </a:ext>
                <a:ext uri="{C183D7F6-B498-43B3-948B-1728B52AA6E4}">
                  <adec:decorative xmlns:adec="http://schemas.microsoft.com/office/drawing/2017/decorative" val="1"/>
                </a:ext>
              </a:extLst>
            </p:cNvPr>
            <p:cNvGrpSpPr/>
            <p:nvPr/>
          </p:nvGrpSpPr>
          <p:grpSpPr>
            <a:xfrm flipH="1">
              <a:off x="896928" y="2828424"/>
              <a:ext cx="1608635" cy="1608635"/>
              <a:chOff x="545026" y="3295434"/>
              <a:chExt cx="2382386" cy="2382385"/>
            </a:xfrm>
          </p:grpSpPr>
          <p:sp>
            <p:nvSpPr>
              <p:cNvPr id="42" name="Graphic 17">
                <a:extLst>
                  <a:ext uri="{FF2B5EF4-FFF2-40B4-BE49-F238E27FC236}">
                    <a16:creationId xmlns:a16="http://schemas.microsoft.com/office/drawing/2014/main" id="{348CAE1E-2FF9-4C33-8537-A7A476279F8C}"/>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2"/>
              </a:solidFill>
              <a:ln w="3014" cap="flat">
                <a:noFill/>
                <a:prstDash val="solid"/>
                <a:miter/>
              </a:ln>
            </p:spPr>
            <p:txBody>
              <a:bodyPr rtlCol="0" anchor="ctr"/>
              <a:lstStyle/>
              <a:p>
                <a:endParaRPr lang="en-US" dirty="0"/>
              </a:p>
            </p:txBody>
          </p:sp>
          <p:sp>
            <p:nvSpPr>
              <p:cNvPr id="44" name="Graphic 17">
                <a:extLst>
                  <a:ext uri="{FF2B5EF4-FFF2-40B4-BE49-F238E27FC236}">
                    <a16:creationId xmlns:a16="http://schemas.microsoft.com/office/drawing/2014/main" id="{1B21FB91-B8AB-4D21-B084-E5494559E3E3}"/>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tx2"/>
              </a:solidFill>
              <a:ln w="3014" cap="flat">
                <a:noFill/>
                <a:prstDash val="solid"/>
                <a:miter/>
              </a:ln>
            </p:spPr>
            <p:txBody>
              <a:bodyPr rtlCol="0" anchor="ctr"/>
              <a:lstStyle/>
              <a:p>
                <a:endParaRPr lang="en-US" dirty="0"/>
              </a:p>
            </p:txBody>
          </p:sp>
        </p:grpSp>
        <p:grpSp>
          <p:nvGrpSpPr>
            <p:cNvPr id="45" name="Graphic 19">
              <a:extLst>
                <a:ext uri="{FF2B5EF4-FFF2-40B4-BE49-F238E27FC236}">
                  <a16:creationId xmlns:a16="http://schemas.microsoft.com/office/drawing/2014/main" id="{FBB261CB-53CF-4BB5-B429-FE3D00924DE4}"/>
                </a:ext>
                <a:ext uri="{C183D7F6-B498-43B3-948B-1728B52AA6E4}">
                  <adec:decorative xmlns:adec="http://schemas.microsoft.com/office/drawing/2017/decorative" val="1"/>
                </a:ext>
              </a:extLst>
            </p:cNvPr>
            <p:cNvGrpSpPr/>
            <p:nvPr/>
          </p:nvGrpSpPr>
          <p:grpSpPr>
            <a:xfrm flipH="1">
              <a:off x="3818502" y="2828424"/>
              <a:ext cx="1608635" cy="1608635"/>
              <a:chOff x="3228554" y="3295434"/>
              <a:chExt cx="2382386" cy="2382386"/>
            </a:xfrm>
          </p:grpSpPr>
          <p:sp>
            <p:nvSpPr>
              <p:cNvPr id="46" name="Graphic 19">
                <a:extLst>
                  <a:ext uri="{FF2B5EF4-FFF2-40B4-BE49-F238E27FC236}">
                    <a16:creationId xmlns:a16="http://schemas.microsoft.com/office/drawing/2014/main" id="{BC2EB5BD-BC81-458F-A170-A9C9D469CA8F}"/>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2"/>
              </a:solidFill>
              <a:ln w="3014" cap="flat">
                <a:noFill/>
                <a:prstDash val="solid"/>
                <a:miter/>
              </a:ln>
            </p:spPr>
            <p:txBody>
              <a:bodyPr rtlCol="0" anchor="ctr"/>
              <a:lstStyle/>
              <a:p>
                <a:endParaRPr lang="en-US" dirty="0"/>
              </a:p>
            </p:txBody>
          </p:sp>
          <p:sp>
            <p:nvSpPr>
              <p:cNvPr id="47" name="Graphic 19">
                <a:extLst>
                  <a:ext uri="{FF2B5EF4-FFF2-40B4-BE49-F238E27FC236}">
                    <a16:creationId xmlns:a16="http://schemas.microsoft.com/office/drawing/2014/main" id="{0977FA8C-A2E1-4DB6-A031-BDD7B0B80BE7}"/>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tx2"/>
              </a:solidFill>
              <a:ln w="3014" cap="flat">
                <a:noFill/>
                <a:prstDash val="solid"/>
                <a:miter/>
              </a:ln>
            </p:spPr>
            <p:txBody>
              <a:bodyPr rtlCol="0" anchor="ctr"/>
              <a:lstStyle/>
              <a:p>
                <a:endParaRPr lang="en-US" dirty="0"/>
              </a:p>
            </p:txBody>
          </p:sp>
        </p:grpSp>
        <p:grpSp>
          <p:nvGrpSpPr>
            <p:cNvPr id="48" name="Graphic 21">
              <a:extLst>
                <a:ext uri="{FF2B5EF4-FFF2-40B4-BE49-F238E27FC236}">
                  <a16:creationId xmlns:a16="http://schemas.microsoft.com/office/drawing/2014/main" id="{CAA38FCB-FD73-463F-8842-CB59848F4844}"/>
                </a:ext>
                <a:ext uri="{C183D7F6-B498-43B3-948B-1728B52AA6E4}">
                  <adec:decorative xmlns:adec="http://schemas.microsoft.com/office/drawing/2017/decorative" val="1"/>
                </a:ext>
              </a:extLst>
            </p:cNvPr>
            <p:cNvGrpSpPr/>
            <p:nvPr/>
          </p:nvGrpSpPr>
          <p:grpSpPr>
            <a:xfrm flipH="1">
              <a:off x="6777750" y="2828424"/>
              <a:ext cx="1608615" cy="1608635"/>
              <a:chOff x="5912082" y="3295434"/>
              <a:chExt cx="2382356" cy="2382386"/>
            </a:xfrm>
          </p:grpSpPr>
          <p:sp>
            <p:nvSpPr>
              <p:cNvPr id="49" name="Graphic 21">
                <a:extLst>
                  <a:ext uri="{FF2B5EF4-FFF2-40B4-BE49-F238E27FC236}">
                    <a16:creationId xmlns:a16="http://schemas.microsoft.com/office/drawing/2014/main" id="{E21C76FD-0D7D-4026-8FFE-EC1CD493AB8F}"/>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2"/>
              </a:solidFill>
              <a:ln w="3014" cap="flat">
                <a:noFill/>
                <a:prstDash val="solid"/>
                <a:miter/>
              </a:ln>
            </p:spPr>
            <p:txBody>
              <a:bodyPr rtlCol="0" anchor="ctr"/>
              <a:lstStyle/>
              <a:p>
                <a:endParaRPr lang="en-US" dirty="0"/>
              </a:p>
            </p:txBody>
          </p:sp>
          <p:sp>
            <p:nvSpPr>
              <p:cNvPr id="50" name="Graphic 21">
                <a:extLst>
                  <a:ext uri="{FF2B5EF4-FFF2-40B4-BE49-F238E27FC236}">
                    <a16:creationId xmlns:a16="http://schemas.microsoft.com/office/drawing/2014/main" id="{872D6634-F2AA-4589-BFD2-34B155527AE5}"/>
                  </a:ext>
                </a:extLst>
              </p:cNvPr>
              <p:cNvSpPr/>
              <p:nvPr/>
            </p:nvSpPr>
            <p:spPr>
              <a:xfrm>
                <a:off x="7307720" y="4367887"/>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tx2"/>
              </a:solidFill>
              <a:ln w="3014" cap="flat">
                <a:noFill/>
                <a:prstDash val="solid"/>
                <a:miter/>
              </a:ln>
            </p:spPr>
            <p:txBody>
              <a:bodyPr rtlCol="0" anchor="ctr"/>
              <a:lstStyle/>
              <a:p>
                <a:endParaRPr lang="en-US" dirty="0"/>
              </a:p>
            </p:txBody>
          </p:sp>
        </p:grpSp>
        <p:grpSp>
          <p:nvGrpSpPr>
            <p:cNvPr id="51" name="Graphic 23">
              <a:extLst>
                <a:ext uri="{FF2B5EF4-FFF2-40B4-BE49-F238E27FC236}">
                  <a16:creationId xmlns:a16="http://schemas.microsoft.com/office/drawing/2014/main" id="{2A84DE45-FE99-4B43-85A1-083C504CF0B8}"/>
                </a:ext>
                <a:ext uri="{C183D7F6-B498-43B3-948B-1728B52AA6E4}">
                  <adec:decorative xmlns:adec="http://schemas.microsoft.com/office/drawing/2017/decorative" val="1"/>
                </a:ext>
              </a:extLst>
            </p:cNvPr>
            <p:cNvGrpSpPr/>
            <p:nvPr/>
          </p:nvGrpSpPr>
          <p:grpSpPr>
            <a:xfrm flipH="1">
              <a:off x="9680976" y="2828424"/>
              <a:ext cx="1608596" cy="1608635"/>
              <a:chOff x="8595609" y="3295434"/>
              <a:chExt cx="2382326" cy="2382386"/>
            </a:xfrm>
          </p:grpSpPr>
          <p:sp>
            <p:nvSpPr>
              <p:cNvPr id="52" name="Graphic 23">
                <a:extLst>
                  <a:ext uri="{FF2B5EF4-FFF2-40B4-BE49-F238E27FC236}">
                    <a16:creationId xmlns:a16="http://schemas.microsoft.com/office/drawing/2014/main" id="{E73FD1F4-0193-49F6-B119-8DD02E4F4F8D}"/>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2"/>
              </a:solidFill>
              <a:ln w="3014" cap="flat">
                <a:noFill/>
                <a:prstDash val="solid"/>
                <a:miter/>
              </a:ln>
            </p:spPr>
            <p:txBody>
              <a:bodyPr rtlCol="0" anchor="ctr"/>
              <a:lstStyle/>
              <a:p>
                <a:endParaRPr lang="en-US" dirty="0"/>
              </a:p>
            </p:txBody>
          </p:sp>
          <p:sp>
            <p:nvSpPr>
              <p:cNvPr id="53" name="Graphic 23">
                <a:extLst>
                  <a:ext uri="{FF2B5EF4-FFF2-40B4-BE49-F238E27FC236}">
                    <a16:creationId xmlns:a16="http://schemas.microsoft.com/office/drawing/2014/main" id="{F02E66A0-94A1-465E-A9AF-2337EFD016FF}"/>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tx2"/>
              </a:solidFill>
              <a:ln w="3014" cap="flat">
                <a:noFill/>
                <a:prstDash val="solid"/>
                <a:miter/>
              </a:ln>
            </p:spPr>
            <p:txBody>
              <a:bodyPr rtlCol="0" anchor="ctr"/>
              <a:lstStyle/>
              <a:p>
                <a:endParaRPr lang="en-US" dirty="0"/>
              </a:p>
            </p:txBody>
          </p:sp>
        </p:grpSp>
      </p:grpSp>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4038600" y="615940"/>
            <a:ext cx="4137262" cy="938778"/>
          </a:xfrm>
        </p:spPr>
        <p:txBody>
          <a:bodyPr/>
          <a:lstStyle/>
          <a:p>
            <a:r>
              <a:rPr lang="en-US" noProof="0" dirty="0"/>
              <a:t>Funding</a:t>
            </a:r>
            <a:endParaRPr lang="en-US" dirty="0"/>
          </a:p>
        </p:txBody>
      </p:sp>
      <p:sp>
        <p:nvSpPr>
          <p:cNvPr id="12" name="Text Placeholder 11">
            <a:extLst>
              <a:ext uri="{FF2B5EF4-FFF2-40B4-BE49-F238E27FC236}">
                <a16:creationId xmlns:a16="http://schemas.microsoft.com/office/drawing/2014/main" id="{D8AA6DF9-C0BD-4398-AE4D-694E20340FDA}"/>
              </a:ext>
            </a:extLst>
          </p:cNvPr>
          <p:cNvSpPr>
            <a:spLocks noGrp="1"/>
          </p:cNvSpPr>
          <p:nvPr>
            <p:ph type="body" sz="quarter" idx="21"/>
          </p:nvPr>
        </p:nvSpPr>
        <p:spPr>
          <a:xfrm>
            <a:off x="1101170" y="3079567"/>
            <a:ext cx="1200150" cy="1151632"/>
          </a:xfrm>
        </p:spPr>
        <p:txBody>
          <a:bodyPr/>
          <a:lstStyle/>
          <a:p>
            <a:r>
              <a:rPr lang="en-US" dirty="0"/>
              <a:t>12K</a:t>
            </a:r>
          </a:p>
        </p:txBody>
      </p:sp>
      <p:sp>
        <p:nvSpPr>
          <p:cNvPr id="39" name="Text Placeholder 38">
            <a:extLst>
              <a:ext uri="{FF2B5EF4-FFF2-40B4-BE49-F238E27FC236}">
                <a16:creationId xmlns:a16="http://schemas.microsoft.com/office/drawing/2014/main" id="{7BEC3CBF-D4C4-41EA-89B6-14BFFC46BFC2}"/>
              </a:ext>
            </a:extLst>
          </p:cNvPr>
          <p:cNvSpPr>
            <a:spLocks noGrp="1"/>
          </p:cNvSpPr>
          <p:nvPr>
            <p:ph type="body" sz="quarter" idx="27"/>
          </p:nvPr>
        </p:nvSpPr>
        <p:spPr>
          <a:xfrm>
            <a:off x="4010890" y="3079567"/>
            <a:ext cx="1223858" cy="1151632"/>
          </a:xfrm>
        </p:spPr>
        <p:txBody>
          <a:bodyPr/>
          <a:lstStyle/>
          <a:p>
            <a:r>
              <a:rPr lang="en-US" dirty="0"/>
              <a:t>32K</a:t>
            </a:r>
          </a:p>
        </p:txBody>
      </p:sp>
      <p:sp>
        <p:nvSpPr>
          <p:cNvPr id="40" name="Text Placeholder 39">
            <a:extLst>
              <a:ext uri="{FF2B5EF4-FFF2-40B4-BE49-F238E27FC236}">
                <a16:creationId xmlns:a16="http://schemas.microsoft.com/office/drawing/2014/main" id="{000229AD-941F-484C-83A3-4C77A6C94E24}"/>
              </a:ext>
            </a:extLst>
          </p:cNvPr>
          <p:cNvSpPr>
            <a:spLocks noGrp="1"/>
          </p:cNvSpPr>
          <p:nvPr>
            <p:ph type="body" sz="quarter" idx="28"/>
          </p:nvPr>
        </p:nvSpPr>
        <p:spPr>
          <a:xfrm>
            <a:off x="6988252" y="3079567"/>
            <a:ext cx="1187610" cy="1151632"/>
          </a:xfrm>
        </p:spPr>
        <p:txBody>
          <a:bodyPr/>
          <a:lstStyle/>
          <a:p>
            <a:r>
              <a:rPr lang="en-US" dirty="0"/>
              <a:t>14K</a:t>
            </a:r>
          </a:p>
        </p:txBody>
      </p:sp>
      <p:sp>
        <p:nvSpPr>
          <p:cNvPr id="41" name="Text Placeholder 40">
            <a:extLst>
              <a:ext uri="{FF2B5EF4-FFF2-40B4-BE49-F238E27FC236}">
                <a16:creationId xmlns:a16="http://schemas.microsoft.com/office/drawing/2014/main" id="{B9C9BDF3-EB4B-4EAD-A073-2797175399A8}"/>
              </a:ext>
            </a:extLst>
          </p:cNvPr>
          <p:cNvSpPr>
            <a:spLocks noGrp="1"/>
          </p:cNvSpPr>
          <p:nvPr>
            <p:ph type="body" sz="quarter" idx="29"/>
          </p:nvPr>
        </p:nvSpPr>
        <p:spPr>
          <a:xfrm>
            <a:off x="9879382" y="3079567"/>
            <a:ext cx="1211785" cy="1151632"/>
          </a:xfrm>
        </p:spPr>
        <p:txBody>
          <a:bodyPr/>
          <a:lstStyle/>
          <a:p>
            <a:r>
              <a:rPr lang="en-US" dirty="0"/>
              <a:t>82K</a:t>
            </a:r>
          </a:p>
        </p:txBody>
      </p:sp>
      <p:sp>
        <p:nvSpPr>
          <p:cNvPr id="59" name="Text Placeholder 58">
            <a:extLst>
              <a:ext uri="{FF2B5EF4-FFF2-40B4-BE49-F238E27FC236}">
                <a16:creationId xmlns:a16="http://schemas.microsoft.com/office/drawing/2014/main" id="{A54F40EB-5C30-4E2E-B7B6-59FF654C3061}"/>
              </a:ext>
            </a:extLst>
          </p:cNvPr>
          <p:cNvSpPr>
            <a:spLocks noGrp="1"/>
          </p:cNvSpPr>
          <p:nvPr>
            <p:ph type="body" sz="quarter" idx="16"/>
          </p:nvPr>
        </p:nvSpPr>
        <p:spPr>
          <a:xfrm>
            <a:off x="510458" y="4524194"/>
            <a:ext cx="2381574" cy="632643"/>
          </a:xfrm>
        </p:spPr>
        <p:txBody>
          <a:bodyPr/>
          <a:lstStyle/>
          <a:p>
            <a:r>
              <a:rPr lang="en-ZA" dirty="0"/>
              <a:t>Campaigns​</a:t>
            </a:r>
          </a:p>
        </p:txBody>
      </p:sp>
      <p:sp>
        <p:nvSpPr>
          <p:cNvPr id="60" name="Text Placeholder 59">
            <a:extLst>
              <a:ext uri="{FF2B5EF4-FFF2-40B4-BE49-F238E27FC236}">
                <a16:creationId xmlns:a16="http://schemas.microsoft.com/office/drawing/2014/main" id="{540AC221-87EA-4804-BF53-F5136A0A106C}"/>
              </a:ext>
            </a:extLst>
          </p:cNvPr>
          <p:cNvSpPr>
            <a:spLocks noGrp="1"/>
          </p:cNvSpPr>
          <p:nvPr>
            <p:ph type="body" sz="quarter" idx="26"/>
          </p:nvPr>
        </p:nvSpPr>
        <p:spPr>
          <a:xfrm>
            <a:off x="510458" y="5156838"/>
            <a:ext cx="2381574" cy="905378"/>
          </a:xfrm>
        </p:spPr>
        <p:txBody>
          <a:bodyPr/>
          <a:lstStyle/>
          <a:p>
            <a:r>
              <a:rPr lang="en-ZA" dirty="0"/>
              <a:t>Revenue obtained from online campaigns and door-to-door sales</a:t>
            </a:r>
            <a:r>
              <a:rPr lang="en-US" dirty="0"/>
              <a:t>​</a:t>
            </a:r>
          </a:p>
        </p:txBody>
      </p:sp>
      <p:sp>
        <p:nvSpPr>
          <p:cNvPr id="174" name="Text Placeholder 173">
            <a:extLst>
              <a:ext uri="{FF2B5EF4-FFF2-40B4-BE49-F238E27FC236}">
                <a16:creationId xmlns:a16="http://schemas.microsoft.com/office/drawing/2014/main" id="{7921C900-A73D-4B17-B068-19F174312EB2}"/>
              </a:ext>
            </a:extLst>
          </p:cNvPr>
          <p:cNvSpPr>
            <a:spLocks noGrp="1"/>
          </p:cNvSpPr>
          <p:nvPr>
            <p:ph type="body" sz="quarter" idx="31"/>
          </p:nvPr>
        </p:nvSpPr>
        <p:spPr>
          <a:xfrm>
            <a:off x="3432032" y="4524194"/>
            <a:ext cx="2381574" cy="632643"/>
          </a:xfrm>
        </p:spPr>
        <p:txBody>
          <a:bodyPr/>
          <a:lstStyle/>
          <a:p>
            <a:r>
              <a:rPr lang="en-ZA" dirty="0"/>
              <a:t>Angel investments</a:t>
            </a:r>
            <a:r>
              <a:rPr lang="en-US" dirty="0"/>
              <a:t>​</a:t>
            </a:r>
          </a:p>
        </p:txBody>
      </p:sp>
      <p:sp>
        <p:nvSpPr>
          <p:cNvPr id="173" name="Text Placeholder 172">
            <a:extLst>
              <a:ext uri="{FF2B5EF4-FFF2-40B4-BE49-F238E27FC236}">
                <a16:creationId xmlns:a16="http://schemas.microsoft.com/office/drawing/2014/main" id="{EFE741DC-71C6-4244-BA95-4778F605A2F2}"/>
              </a:ext>
            </a:extLst>
          </p:cNvPr>
          <p:cNvSpPr>
            <a:spLocks noGrp="1"/>
          </p:cNvSpPr>
          <p:nvPr>
            <p:ph type="body" sz="quarter" idx="30"/>
          </p:nvPr>
        </p:nvSpPr>
        <p:spPr>
          <a:xfrm>
            <a:off x="3432032" y="5156837"/>
            <a:ext cx="2381574" cy="905378"/>
          </a:xfrm>
        </p:spPr>
        <p:txBody>
          <a:bodyPr/>
          <a:lstStyle/>
          <a:p>
            <a:r>
              <a:rPr lang="en-ZA" dirty="0"/>
              <a:t>Amount obtained through other investors</a:t>
            </a:r>
          </a:p>
        </p:txBody>
      </p:sp>
      <p:sp>
        <p:nvSpPr>
          <p:cNvPr id="176" name="Text Placeholder 175">
            <a:extLst>
              <a:ext uri="{FF2B5EF4-FFF2-40B4-BE49-F238E27FC236}">
                <a16:creationId xmlns:a16="http://schemas.microsoft.com/office/drawing/2014/main" id="{1709800F-4CBF-40EB-9D83-D03CDBD5A449}"/>
              </a:ext>
            </a:extLst>
          </p:cNvPr>
          <p:cNvSpPr>
            <a:spLocks noGrp="1"/>
          </p:cNvSpPr>
          <p:nvPr>
            <p:ph type="body" sz="quarter" idx="33"/>
          </p:nvPr>
        </p:nvSpPr>
        <p:spPr>
          <a:xfrm>
            <a:off x="6391270" y="4524194"/>
            <a:ext cx="2381574" cy="632643"/>
          </a:xfrm>
        </p:spPr>
        <p:txBody>
          <a:bodyPr/>
          <a:lstStyle/>
          <a:p>
            <a:r>
              <a:rPr lang="en-US" dirty="0"/>
              <a:t>Cash</a:t>
            </a:r>
          </a:p>
        </p:txBody>
      </p:sp>
      <p:sp>
        <p:nvSpPr>
          <p:cNvPr id="175" name="Text Placeholder 174">
            <a:extLst>
              <a:ext uri="{FF2B5EF4-FFF2-40B4-BE49-F238E27FC236}">
                <a16:creationId xmlns:a16="http://schemas.microsoft.com/office/drawing/2014/main" id="{C3B61E0C-E17F-49AA-9B3E-3BA70A98EF7F}"/>
              </a:ext>
            </a:extLst>
          </p:cNvPr>
          <p:cNvSpPr>
            <a:spLocks noGrp="1"/>
          </p:cNvSpPr>
          <p:nvPr>
            <p:ph type="body" sz="quarter" idx="32"/>
          </p:nvPr>
        </p:nvSpPr>
        <p:spPr>
          <a:xfrm>
            <a:off x="6391270" y="5157592"/>
            <a:ext cx="2381574" cy="905378"/>
          </a:xfrm>
        </p:spPr>
        <p:txBody>
          <a:bodyPr/>
          <a:lstStyle/>
          <a:p>
            <a:r>
              <a:rPr lang="en-ZA" noProof="1"/>
              <a:t>Liquid cash we</a:t>
            </a:r>
          </a:p>
          <a:p>
            <a:r>
              <a:rPr lang="en-ZA" noProof="1"/>
              <a:t>have on hand</a:t>
            </a:r>
          </a:p>
        </p:txBody>
      </p:sp>
      <p:sp>
        <p:nvSpPr>
          <p:cNvPr id="178" name="Text Placeholder 177">
            <a:extLst>
              <a:ext uri="{FF2B5EF4-FFF2-40B4-BE49-F238E27FC236}">
                <a16:creationId xmlns:a16="http://schemas.microsoft.com/office/drawing/2014/main" id="{56677E9F-D78E-49FE-8D9A-9449AADABA65}"/>
              </a:ext>
            </a:extLst>
          </p:cNvPr>
          <p:cNvSpPr>
            <a:spLocks noGrp="1"/>
          </p:cNvSpPr>
          <p:nvPr>
            <p:ph type="body" sz="quarter" idx="35"/>
          </p:nvPr>
        </p:nvSpPr>
        <p:spPr>
          <a:xfrm>
            <a:off x="9294487" y="4524194"/>
            <a:ext cx="2381574" cy="632643"/>
          </a:xfrm>
        </p:spPr>
        <p:txBody>
          <a:bodyPr/>
          <a:lstStyle/>
          <a:p>
            <a:r>
              <a:rPr lang="en-US" dirty="0"/>
              <a:t>Shares</a:t>
            </a:r>
          </a:p>
        </p:txBody>
      </p:sp>
      <p:sp>
        <p:nvSpPr>
          <p:cNvPr id="177" name="Text Placeholder 176">
            <a:extLst>
              <a:ext uri="{FF2B5EF4-FFF2-40B4-BE49-F238E27FC236}">
                <a16:creationId xmlns:a16="http://schemas.microsoft.com/office/drawing/2014/main" id="{96D74C1D-F10E-4B71-A8A2-0D96DA897F52}"/>
              </a:ext>
            </a:extLst>
          </p:cNvPr>
          <p:cNvSpPr>
            <a:spLocks noGrp="1"/>
          </p:cNvSpPr>
          <p:nvPr>
            <p:ph type="body" sz="quarter" idx="34"/>
          </p:nvPr>
        </p:nvSpPr>
        <p:spPr>
          <a:xfrm>
            <a:off x="9294487" y="5166170"/>
            <a:ext cx="2381574" cy="905378"/>
          </a:xfrm>
        </p:spPr>
        <p:txBody>
          <a:bodyPr/>
          <a:lstStyle/>
          <a:p>
            <a:r>
              <a:rPr lang="en-ZA" dirty="0"/>
              <a:t>Number of shares converted into USD</a:t>
            </a:r>
          </a:p>
        </p:txBody>
      </p:sp>
      <p:sp>
        <p:nvSpPr>
          <p:cNvPr id="2" name="Date Placeholder 1">
            <a:extLst>
              <a:ext uri="{FF2B5EF4-FFF2-40B4-BE49-F238E27FC236}">
                <a16:creationId xmlns:a16="http://schemas.microsoft.com/office/drawing/2014/main" id="{2E3D7F3B-BFF0-4F68-B925-3A035F540F7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584CF1CC-73DC-4A58-B699-AD39463BDAC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38</a:t>
            </a:fld>
            <a:endParaRPr lang="en-US" dirty="0"/>
          </a:p>
        </p:txBody>
      </p:sp>
    </p:spTree>
    <p:extLst>
      <p:ext uri="{BB962C8B-B14F-4D97-AF65-F5344CB8AC3E}">
        <p14:creationId xmlns:p14="http://schemas.microsoft.com/office/powerpoint/2010/main" val="598063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dirty="0"/>
              <a:t>At Contoso, we believe in giving 110%. By using ethical farming methods, we help farming communities grow organically and foster a consumer first mindset. We thrive because of our market knowledge and a great team behind our product. As our CEO says, "Efficiencies will come from proactively transforming how we do business."</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39</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err="1"/>
              <a:t>TaRGET</a:t>
            </a:r>
            <a:r>
              <a:rPr lang="en-US" dirty="0"/>
              <a: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 and taxes</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pt-BR" dirty="0"/>
              <a:t>Mirjam Nilsson​​</a:t>
            </a:r>
          </a:p>
          <a:p>
            <a:endParaRPr lang="pt-BR" dirty="0"/>
          </a:p>
          <a:p>
            <a:r>
              <a:rPr lang="pt-BR" dirty="0"/>
              <a:t>206-555-0146​</a:t>
            </a:r>
          </a:p>
          <a:p>
            <a:endParaRPr lang="pt-BR" dirty="0"/>
          </a:p>
          <a:p>
            <a:r>
              <a:rPr lang="pt-BR" dirty="0"/>
              <a:t>mirjam@contoso.com​</a:t>
            </a:r>
          </a:p>
          <a:p>
            <a:endParaRPr lang="pt-BR" dirty="0"/>
          </a:p>
          <a:p>
            <a:r>
              <a:rPr lang="pt-BR" dirty="0"/>
              <a:t>www.contoso.com​</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511344"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40</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8</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t>&lt;source&gt;</a:t>
            </a:r>
          </a:p>
          <a:p>
            <a:endParaRPr lang="en-US" sz="1400" dirty="0"/>
          </a:p>
          <a:p>
            <a:r>
              <a:rPr lang="en-US" sz="1400" dirty="0"/>
              <a:t>&lt;notes on using source&gt;</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2"/>
              </a:rPr>
              <a:t>Census Python API</a:t>
            </a:r>
            <a:endParaRPr lang="en-US" sz="1400" dirty="0"/>
          </a:p>
          <a:p>
            <a:endParaRPr lang="en-US" sz="1400" dirty="0"/>
          </a:p>
          <a:p>
            <a:r>
              <a:rPr lang="en-US" sz="1400" dirty="0"/>
              <a:t>Challenging documentation</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U.S. Bureau of Labor Statistics</a:t>
            </a:r>
            <a:endParaRPr lang="en-US" sz="1400" dirty="0"/>
          </a:p>
          <a:p>
            <a:endParaRPr lang="en-US" sz="1400" dirty="0"/>
          </a:p>
          <a:p>
            <a:r>
              <a:rPr lang="en-US" sz="1400" dirty="0"/>
              <a:t>Free registration highly recommended</a:t>
            </a:r>
          </a:p>
          <a:p>
            <a:r>
              <a:rPr lang="en-US" sz="1400" dirty="0"/>
              <a:t>Good </a:t>
            </a:r>
            <a:r>
              <a:rPr lang="en-US" sz="1400" dirty="0">
                <a:hlinkClick r:id="rId4"/>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967146" y="4629149"/>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340869" y="4629149"/>
            <a:ext cx="626277" cy="626277"/>
          </a:xfrm>
          <a:prstGeom prst="rect">
            <a:avLst/>
          </a:prstGeom>
        </p:spPr>
      </p:pic>
    </p:spTree>
    <p:extLst>
      <p:ext uri="{BB962C8B-B14F-4D97-AF65-F5344CB8AC3E}">
        <p14:creationId xmlns:p14="http://schemas.microsoft.com/office/powerpoint/2010/main" val="147919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860355"/>
          </a:xfrm>
        </p:spPr>
        <p:txBody>
          <a:bodyPr/>
          <a:lstStyle/>
          <a:p>
            <a:r>
              <a:rPr lang="en-US" dirty="0"/>
              <a:t>Approach</a:t>
            </a:r>
            <a:br>
              <a:rPr lang="en-US" dirty="0"/>
            </a:br>
            <a:r>
              <a:rPr lang="en-US" dirty="0"/>
              <a:t>Highlights</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65282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032330"/>
            <a:ext cx="3849264" cy="1371600"/>
          </a:xfrm>
        </p:spPr>
        <p:txBody>
          <a:bodyPr/>
          <a:lstStyle/>
          <a:p>
            <a:r>
              <a:rPr lang="en-US" sz="1400" dirty="0"/>
              <a:t>View trend over time with line chart</a:t>
            </a:r>
          </a:p>
          <a:p>
            <a:r>
              <a:rPr lang="en-US" sz="1400" dirty="0"/>
              <a:t>Use trend lines when “messy”</a:t>
            </a:r>
          </a:p>
          <a:p>
            <a:r>
              <a:rPr lang="en-US" sz="1400" dirty="0"/>
              <a:t>Use AOVA, T tests to verify differences</a:t>
            </a:r>
          </a:p>
          <a:p>
            <a:r>
              <a:rPr lang="en-US" sz="1400" dirty="0"/>
              <a:t>..</a:t>
            </a:r>
          </a:p>
          <a:p>
            <a:r>
              <a:rPr lang="en-US" sz="1400" dirty="0"/>
              <a:t>..</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2571194"/>
            <a:ext cx="3849264" cy="428891"/>
          </a:xfrm>
        </p:spPr>
        <p:txBody>
          <a:bodyPr/>
          <a:lstStyle/>
          <a:p>
            <a:r>
              <a:rPr lang="en-US" sz="1600" dirty="0"/>
              <a:t>2</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2953195"/>
            <a:ext cx="3849264" cy="1371600"/>
          </a:xfrm>
        </p:spPr>
        <p:txBody>
          <a:bodyPr/>
          <a:lstStyle/>
          <a:p>
            <a:r>
              <a:rPr lang="en-US" sz="1400" dirty="0"/>
              <a:t>2</a:t>
            </a:r>
          </a:p>
        </p:txBody>
      </p:sp>
      <p:sp>
        <p:nvSpPr>
          <p:cNvPr id="11" name="Text Placeholder 10">
            <a:extLst>
              <a:ext uri="{FF2B5EF4-FFF2-40B4-BE49-F238E27FC236}">
                <a16:creationId xmlns:a16="http://schemas.microsoft.com/office/drawing/2014/main" id="{A15EA0C3-00A8-6384-BB1B-C1F8D92DF6B9}"/>
              </a:ext>
            </a:extLst>
          </p:cNvPr>
          <p:cNvSpPr>
            <a:spLocks noGrp="1"/>
          </p:cNvSpPr>
          <p:nvPr>
            <p:ph type="body" sz="quarter" idx="18"/>
          </p:nvPr>
        </p:nvSpPr>
        <p:spPr>
          <a:xfrm>
            <a:off x="3814916" y="4492060"/>
            <a:ext cx="3849264" cy="428891"/>
          </a:xfrm>
        </p:spPr>
        <p:txBody>
          <a:bodyPr/>
          <a:lstStyle/>
          <a:p>
            <a:r>
              <a:rPr lang="en-US" sz="1600" dirty="0"/>
              <a:t>3</a:t>
            </a:r>
          </a:p>
        </p:txBody>
      </p:sp>
      <p:sp>
        <p:nvSpPr>
          <p:cNvPr id="12" name="Text Placeholder 11">
            <a:extLst>
              <a:ext uri="{FF2B5EF4-FFF2-40B4-BE49-F238E27FC236}">
                <a16:creationId xmlns:a16="http://schemas.microsoft.com/office/drawing/2014/main" id="{07227028-6BD1-63E7-9197-9E0EED7930EF}"/>
              </a:ext>
            </a:extLst>
          </p:cNvPr>
          <p:cNvSpPr>
            <a:spLocks noGrp="1"/>
          </p:cNvSpPr>
          <p:nvPr>
            <p:ph type="body" sz="quarter" idx="24"/>
          </p:nvPr>
        </p:nvSpPr>
        <p:spPr>
          <a:xfrm>
            <a:off x="3814916" y="4874061"/>
            <a:ext cx="3849264" cy="1371600"/>
          </a:xfrm>
        </p:spPr>
        <p:txBody>
          <a:bodyPr/>
          <a:lstStyle/>
          <a:p>
            <a:r>
              <a:rPr lang="en-US" sz="1400" dirty="0"/>
              <a:t>3</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Inconsistencies in Free Data</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Shift timeline but keep length the same</a:t>
            </a:r>
          </a:p>
          <a:p>
            <a:r>
              <a:rPr lang="en-US" sz="1400" dirty="0"/>
              <a:t>Leverage each other on time/qty limits</a:t>
            </a:r>
          </a:p>
          <a:p>
            <a:r>
              <a:rPr lang="en-US" sz="1400" dirty="0"/>
              <a:t>Reduced target cities</a:t>
            </a:r>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B</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t>
            </a:r>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Limitations / Obstacles</a:t>
            </a:r>
          </a:p>
        </p:txBody>
      </p:sp>
      <p:sp>
        <p:nvSpPr>
          <p:cNvPr id="26" name="TextBox 25">
            <a:extLst>
              <a:ext uri="{FF2B5EF4-FFF2-40B4-BE49-F238E27FC236}">
                <a16:creationId xmlns:a16="http://schemas.microsoft.com/office/drawing/2014/main" id="{C480DF3A-7E48-5BF3-683A-F7C34C522349}"/>
              </a:ext>
            </a:extLst>
          </p:cNvPr>
          <p:cNvSpPr txBox="1"/>
          <p:nvPr/>
        </p:nvSpPr>
        <p:spPr>
          <a:xfrm rot="20429777">
            <a:off x="67193" y="4414033"/>
            <a:ext cx="7180684" cy="1200329"/>
          </a:xfrm>
          <a:prstGeom prst="rect">
            <a:avLst/>
          </a:prstGeom>
          <a:noFill/>
        </p:spPr>
        <p:txBody>
          <a:bodyPr wrap="none" rtlCol="0">
            <a:spAutoFit/>
          </a:bodyPr>
          <a:lstStyle/>
          <a:p>
            <a:r>
              <a:rPr lang="en-US" sz="2400" dirty="0">
                <a:solidFill>
                  <a:srgbClr val="FF0000"/>
                </a:solidFill>
              </a:rPr>
              <a:t>Highlights from a few </a:t>
            </a:r>
          </a:p>
          <a:p>
            <a:r>
              <a:rPr lang="en-US" sz="2400" dirty="0">
                <a:solidFill>
                  <a:srgbClr val="FF0000"/>
                </a:solidFill>
              </a:rPr>
              <a:t>OR </a:t>
            </a:r>
          </a:p>
          <a:p>
            <a:r>
              <a:rPr lang="en-US" sz="2400" dirty="0">
                <a:solidFill>
                  <a:srgbClr val="FF0000"/>
                </a:solidFill>
              </a:rPr>
              <a:t>do detailed walk through of one of they key aspects?</a:t>
            </a:r>
          </a:p>
        </p:txBody>
      </p:sp>
    </p:spTree>
    <p:extLst>
      <p:ext uri="{BB962C8B-B14F-4D97-AF65-F5344CB8AC3E}">
        <p14:creationId xmlns:p14="http://schemas.microsoft.com/office/powerpoint/2010/main" val="28680309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2.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139</TotalTime>
  <Words>1897</Words>
  <Application>Microsoft Office PowerPoint</Application>
  <PresentationFormat>Widescreen</PresentationFormat>
  <Paragraphs>529</Paragraphs>
  <Slides>40</Slides>
  <Notes>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Tenorite </vt:lpstr>
      <vt:lpstr>Tenorite Bold</vt:lpstr>
      <vt:lpstr>Custom</vt:lpstr>
      <vt:lpstr>Presentation Requirements</vt:lpstr>
      <vt:lpstr>Urban Real Estate Investing, US</vt:lpstr>
      <vt:lpstr>About us</vt:lpstr>
      <vt:lpstr>Meet our client</vt:lpstr>
      <vt:lpstr>Process Overview</vt:lpstr>
      <vt:lpstr>The Plan</vt:lpstr>
      <vt:lpstr>Process Overview Continued</vt:lpstr>
      <vt:lpstr>Data Sources</vt:lpstr>
      <vt:lpstr>Approach Highlights</vt:lpstr>
      <vt:lpstr>FINAL Recommendation</vt:lpstr>
      <vt:lpstr>Next Steps</vt:lpstr>
      <vt:lpstr>Additional Supporting Analysis</vt:lpstr>
      <vt:lpstr>Profitability Growth</vt:lpstr>
      <vt:lpstr>Job market trends</vt:lpstr>
      <vt:lpstr>Unemployment rates across the united states</vt:lpstr>
      <vt:lpstr>Topic trends</vt:lpstr>
      <vt:lpstr>topic trends</vt:lpstr>
      <vt:lpstr>trend comparison</vt:lpstr>
      <vt:lpstr>Premade slides after this!</vt:lpstr>
      <vt:lpstr>Pitch deck</vt:lpstr>
      <vt:lpstr>About us</vt:lpstr>
      <vt:lpstr>problem</vt:lpstr>
      <vt:lpstr>Product overview</vt:lpstr>
      <vt:lpstr>solution</vt:lpstr>
      <vt:lpstr>Product Benefits</vt:lpstr>
      <vt:lpstr>Company Overview</vt:lpstr>
      <vt:lpstr>Business model</vt:lpstr>
      <vt:lpstr>Market overview</vt:lpstr>
      <vt:lpstr>Market comparison</vt:lpstr>
      <vt:lpstr>Our competition</vt:lpstr>
      <vt:lpstr>Competitive layout</vt:lpstr>
      <vt:lpstr>Growth strategy</vt:lpstr>
      <vt:lpstr>Traction</vt:lpstr>
      <vt:lpstr>2-year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Rebekah Aldrich</cp:lastModifiedBy>
  <cp:revision>11</cp:revision>
  <dcterms:created xsi:type="dcterms:W3CDTF">2023-07-26T17:59:29Z</dcterms:created>
  <dcterms:modified xsi:type="dcterms:W3CDTF">2023-07-29T15:16:34Z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